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sldIdLst>
    <p:sldId id="256" r:id="rId2"/>
    <p:sldId id="260" r:id="rId3"/>
    <p:sldId id="257" r:id="rId4"/>
    <p:sldId id="258" r:id="rId5"/>
    <p:sldId id="259" r:id="rId6"/>
    <p:sldId id="261" r:id="rId7"/>
    <p:sldId id="262" r:id="rId8"/>
    <p:sldId id="300" r:id="rId9"/>
    <p:sldId id="301" r:id="rId10"/>
    <p:sldId id="302" r:id="rId11"/>
    <p:sldId id="303" r:id="rId12"/>
    <p:sldId id="286" r:id="rId13"/>
    <p:sldId id="287" r:id="rId14"/>
    <p:sldId id="292" r:id="rId15"/>
    <p:sldId id="293" r:id="rId16"/>
    <p:sldId id="304" r:id="rId17"/>
    <p:sldId id="305" r:id="rId18"/>
    <p:sldId id="296" r:id="rId19"/>
    <p:sldId id="297" r:id="rId20"/>
    <p:sldId id="298" r:id="rId21"/>
    <p:sldId id="299" r:id="rId22"/>
    <p:sldId id="294" r:id="rId23"/>
    <p:sldId id="295" r:id="rId24"/>
    <p:sldId id="290" r:id="rId25"/>
    <p:sldId id="291" r:id="rId26"/>
    <p:sldId id="288" r:id="rId27"/>
    <p:sldId id="289" r:id="rId28"/>
    <p:sldId id="263" r:id="rId29"/>
    <p:sldId id="281" r:id="rId30"/>
    <p:sldId id="282" r:id="rId31"/>
    <p:sldId id="283" r:id="rId32"/>
    <p:sldId id="284" r:id="rId33"/>
    <p:sldId id="306" r:id="rId34"/>
    <p:sldId id="307" r:id="rId35"/>
    <p:sldId id="308" r:id="rId36"/>
    <p:sldId id="347" r:id="rId37"/>
    <p:sldId id="329" r:id="rId38"/>
    <p:sldId id="309" r:id="rId39"/>
    <p:sldId id="326" r:id="rId40"/>
    <p:sldId id="332" r:id="rId41"/>
    <p:sldId id="334" r:id="rId42"/>
    <p:sldId id="335" r:id="rId43"/>
    <p:sldId id="333" r:id="rId44"/>
    <p:sldId id="337" r:id="rId45"/>
    <p:sldId id="336" r:id="rId46"/>
    <p:sldId id="338" r:id="rId47"/>
    <p:sldId id="339" r:id="rId48"/>
    <p:sldId id="327" r:id="rId49"/>
    <p:sldId id="345" r:id="rId50"/>
    <p:sldId id="328" r:id="rId51"/>
    <p:sldId id="310" r:id="rId52"/>
    <p:sldId id="346" r:id="rId53"/>
    <p:sldId id="311" r:id="rId54"/>
    <p:sldId id="341" r:id="rId55"/>
    <p:sldId id="342" r:id="rId56"/>
    <p:sldId id="325" r:id="rId57"/>
    <p:sldId id="264" r:id="rId58"/>
    <p:sldId id="285" r:id="rId59"/>
    <p:sldId id="271" r:id="rId60"/>
    <p:sldId id="269" r:id="rId61"/>
    <p:sldId id="272" r:id="rId62"/>
    <p:sldId id="273" r:id="rId63"/>
    <p:sldId id="274" r:id="rId64"/>
    <p:sldId id="270" r:id="rId6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hhhuhGjdxSZihv3VWfUV2Jn9QC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7" autoAdjust="0"/>
    <p:restoredTop sz="92801" autoAdjust="0"/>
  </p:normalViewPr>
  <p:slideViewPr>
    <p:cSldViewPr snapToGrid="0">
      <p:cViewPr varScale="1">
        <p:scale>
          <a:sx n="76" d="100"/>
          <a:sy n="76" d="100"/>
        </p:scale>
        <p:origin x="174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11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1355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17013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82343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9532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5498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15</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7712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85215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5557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886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34937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6" name="Google Shape;14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23970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1416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72120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38507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54410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25</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38090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71054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26395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5606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29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8673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e7f44d30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 name="Google Shape;101;g13e7f44d30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g13e7f44d30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7821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0843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24140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03920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75553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35</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23692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84520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86846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28106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39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034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70853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4503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0802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1371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93602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45</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96588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5412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3489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51960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49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8668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65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92631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45248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7995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37417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55</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31182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40524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53645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63979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59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13147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50746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60</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444186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61</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68761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62</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31559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63</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95768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64</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94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7</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7912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8</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20519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pPr marL="0" lvl="0" indent="0" algn="r" rtl="0">
                <a:lnSpc>
                  <a:spcPct val="100000"/>
                </a:lnSpc>
                <a:spcBef>
                  <a:spcPts val="0"/>
                </a:spcBef>
                <a:spcAft>
                  <a:spcPts val="0"/>
                </a:spcAft>
                <a:buSzPts val="1200"/>
                <a:buNone/>
              </a:pPr>
              <a:t>9</a:t>
            </a:fld>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661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F70A785-156C-425F-A2D8-966122E547E5}" type="datetime3">
              <a:rPr lang="en-US" smtClean="0"/>
              <a:pPr/>
              <a:t>21 October 2024</a:t>
            </a:fld>
            <a:endParaRPr/>
          </a:p>
        </p:txBody>
      </p:sp>
      <p:sp>
        <p:nvSpPr>
          <p:cNvPr id="17" name="Google Shape;17;p2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39"/>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9" name="Google Shape;79;p39"/>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86948D6-0002-44A7-B245-A5E38AE83685}" type="datetime3">
              <a:rPr lang="en-US" smtClean="0"/>
              <a:pPr/>
              <a:t>21 October 2024</a:t>
            </a:fld>
            <a:endParaRPr/>
          </a:p>
        </p:txBody>
      </p:sp>
      <p:sp>
        <p:nvSpPr>
          <p:cNvPr id="81" name="Google Shape;81;p3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1"/>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 name="Google Shape;20;p31"/>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7742EA7-CD33-43EC-8EA7-47D30631274E}" type="datetime3">
              <a:rPr lang="en-US" smtClean="0"/>
              <a:pPr/>
              <a:t>21 October 2024</a:t>
            </a:fld>
            <a:endParaRPr/>
          </a:p>
        </p:txBody>
      </p:sp>
      <p:sp>
        <p:nvSpPr>
          <p:cNvPr id="22" name="Google Shape;22;p3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3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3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Clr>
                <a:schemeClr val="dk1"/>
              </a:buClr>
              <a:buSzPts val="2400"/>
              <a:buFont typeface="Times New Roman"/>
              <a:buNone/>
              <a:defRPr sz="2400"/>
            </a:lvl1pPr>
            <a:lvl2pPr lvl="1" algn="ctr">
              <a:lnSpc>
                <a:spcPct val="100000"/>
              </a:lnSpc>
              <a:spcBef>
                <a:spcPts val="400"/>
              </a:spcBef>
              <a:spcAft>
                <a:spcPts val="0"/>
              </a:spcAft>
              <a:buClr>
                <a:schemeClr val="dk1"/>
              </a:buClr>
              <a:buSzPts val="2000"/>
              <a:buFont typeface="Times New Roman"/>
              <a:buNone/>
              <a:defRPr sz="2000"/>
            </a:lvl2pPr>
            <a:lvl3pPr lvl="2" algn="ctr">
              <a:lnSpc>
                <a:spcPct val="100000"/>
              </a:lnSpc>
              <a:spcBef>
                <a:spcPts val="360"/>
              </a:spcBef>
              <a:spcAft>
                <a:spcPts val="0"/>
              </a:spcAft>
              <a:buClr>
                <a:schemeClr val="dk1"/>
              </a:buClr>
              <a:buSzPts val="1800"/>
              <a:buFont typeface="Times New Roman"/>
              <a:buNone/>
              <a:defRPr sz="1800"/>
            </a:lvl3pPr>
            <a:lvl4pPr lvl="3" algn="ctr">
              <a:lnSpc>
                <a:spcPct val="100000"/>
              </a:lnSpc>
              <a:spcBef>
                <a:spcPts val="320"/>
              </a:spcBef>
              <a:spcAft>
                <a:spcPts val="0"/>
              </a:spcAft>
              <a:buClr>
                <a:schemeClr val="dk1"/>
              </a:buClr>
              <a:buSzPts val="1600"/>
              <a:buFont typeface="Times New Roman"/>
              <a:buNone/>
              <a:defRPr sz="1600"/>
            </a:lvl4pPr>
            <a:lvl5pPr lvl="4" algn="ctr">
              <a:lnSpc>
                <a:spcPct val="100000"/>
              </a:lnSpc>
              <a:spcBef>
                <a:spcPts val="320"/>
              </a:spcBef>
              <a:spcAft>
                <a:spcPts val="0"/>
              </a:spcAft>
              <a:buClr>
                <a:schemeClr val="dk1"/>
              </a:buClr>
              <a:buSzPts val="1600"/>
              <a:buFont typeface="Times New Roman"/>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3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484804C-E2C2-44BE-BCFD-8053EB60501D}" type="datetime3">
              <a:rPr lang="en-US" smtClean="0"/>
              <a:pPr/>
              <a:t>21 October 2024</a:t>
            </a:fld>
            <a:endParaRPr/>
          </a:p>
        </p:txBody>
      </p:sp>
      <p:sp>
        <p:nvSpPr>
          <p:cNvPr id="33" name="Google Shape;33;p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3"/>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33"/>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Clr>
                <a:schemeClr val="dk1"/>
              </a:buClr>
              <a:buSzPts val="2400"/>
              <a:buFont typeface="Times New Roman"/>
              <a:buNone/>
              <a:defRPr sz="2400"/>
            </a:lvl1pPr>
            <a:lvl2pPr marL="914400" lvl="1" indent="-228600" algn="l">
              <a:lnSpc>
                <a:spcPct val="100000"/>
              </a:lnSpc>
              <a:spcBef>
                <a:spcPts val="400"/>
              </a:spcBef>
              <a:spcAft>
                <a:spcPts val="0"/>
              </a:spcAft>
              <a:buClr>
                <a:schemeClr val="dk1"/>
              </a:buClr>
              <a:buSzPts val="2000"/>
              <a:buFont typeface="Times New Roman"/>
              <a:buNone/>
              <a:defRPr sz="2000"/>
            </a:lvl2pPr>
            <a:lvl3pPr marL="1371600" lvl="2" indent="-228600" algn="l">
              <a:lnSpc>
                <a:spcPct val="100000"/>
              </a:lnSpc>
              <a:spcBef>
                <a:spcPts val="360"/>
              </a:spcBef>
              <a:spcAft>
                <a:spcPts val="0"/>
              </a:spcAft>
              <a:buClr>
                <a:schemeClr val="dk1"/>
              </a:buClr>
              <a:buSzPts val="1800"/>
              <a:buFont typeface="Times New Roman"/>
              <a:buNone/>
              <a:defRPr sz="1800"/>
            </a:lvl3pPr>
            <a:lvl4pPr marL="1828800" lvl="3" indent="-228600" algn="l">
              <a:lnSpc>
                <a:spcPct val="100000"/>
              </a:lnSpc>
              <a:spcBef>
                <a:spcPts val="320"/>
              </a:spcBef>
              <a:spcAft>
                <a:spcPts val="0"/>
              </a:spcAft>
              <a:buClr>
                <a:schemeClr val="dk1"/>
              </a:buClr>
              <a:buSzPts val="1600"/>
              <a:buFont typeface="Times New Roman"/>
              <a:buNone/>
              <a:defRPr sz="1600"/>
            </a:lvl4pPr>
            <a:lvl5pPr marL="2286000" lvl="4" indent="-228600" algn="l">
              <a:lnSpc>
                <a:spcPct val="100000"/>
              </a:lnSpc>
              <a:spcBef>
                <a:spcPts val="320"/>
              </a:spcBef>
              <a:spcAft>
                <a:spcPts val="0"/>
              </a:spcAft>
              <a:buClr>
                <a:schemeClr val="dk1"/>
              </a:buClr>
              <a:buSzPts val="1600"/>
              <a:buFont typeface="Times New Roman"/>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8" name="Google Shape;38;p3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693C889-72BB-4A3F-88FF-DB5D79B46C9F}" type="datetime3">
              <a:rPr lang="en-US" smtClean="0"/>
              <a:pPr/>
              <a:t>21 October 2024</a:t>
            </a:fld>
            <a:endParaRPr/>
          </a:p>
        </p:txBody>
      </p:sp>
      <p:sp>
        <p:nvSpPr>
          <p:cNvPr id="39" name="Google Shape;39;p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3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 name="Google Shape;43;p3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8438443-5994-46C8-AEEF-2D59BC6E7C9E}" type="datetime3">
              <a:rPr lang="en-US" smtClean="0"/>
              <a:pPr/>
              <a:t>21 October 2024</a:t>
            </a:fld>
            <a:endParaRPr/>
          </a:p>
        </p:txBody>
      </p:sp>
      <p:sp>
        <p:nvSpPr>
          <p:cNvPr id="46" name="Google Shape;46;p3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Times New Roman"/>
              <a:buNone/>
              <a:defRPr sz="2400" b="1"/>
            </a:lvl1pPr>
            <a:lvl2pPr marL="914400" lvl="1" indent="-228600" algn="l">
              <a:lnSpc>
                <a:spcPct val="100000"/>
              </a:lnSpc>
              <a:spcBef>
                <a:spcPts val="400"/>
              </a:spcBef>
              <a:spcAft>
                <a:spcPts val="0"/>
              </a:spcAft>
              <a:buClr>
                <a:schemeClr val="dk1"/>
              </a:buClr>
              <a:buSzPts val="2000"/>
              <a:buFont typeface="Times New Roman"/>
              <a:buNone/>
              <a:defRPr sz="2000" b="1"/>
            </a:lvl2pPr>
            <a:lvl3pPr marL="1371600" lvl="2" indent="-228600" algn="l">
              <a:lnSpc>
                <a:spcPct val="100000"/>
              </a:lnSpc>
              <a:spcBef>
                <a:spcPts val="360"/>
              </a:spcBef>
              <a:spcAft>
                <a:spcPts val="0"/>
              </a:spcAft>
              <a:buClr>
                <a:schemeClr val="dk1"/>
              </a:buClr>
              <a:buSzPts val="1800"/>
              <a:buFont typeface="Times New Roman"/>
              <a:buNone/>
              <a:defRPr sz="1800" b="1"/>
            </a:lvl3pPr>
            <a:lvl4pPr marL="1828800" lvl="3" indent="-228600" algn="l">
              <a:lnSpc>
                <a:spcPct val="100000"/>
              </a:lnSpc>
              <a:spcBef>
                <a:spcPts val="320"/>
              </a:spcBef>
              <a:spcAft>
                <a:spcPts val="0"/>
              </a:spcAft>
              <a:buClr>
                <a:schemeClr val="dk1"/>
              </a:buClr>
              <a:buSzPts val="1600"/>
              <a:buFont typeface="Times New Roman"/>
              <a:buNone/>
              <a:defRPr sz="1600" b="1"/>
            </a:lvl4pPr>
            <a:lvl5pPr marL="2286000" lvl="4" indent="-228600" algn="l">
              <a:lnSpc>
                <a:spcPct val="100000"/>
              </a:lnSpc>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35"/>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5"/>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Font typeface="Times New Roman"/>
              <a:buNone/>
              <a:defRPr sz="2400" b="1"/>
            </a:lvl1pPr>
            <a:lvl2pPr marL="914400" lvl="1" indent="-228600" algn="l">
              <a:lnSpc>
                <a:spcPct val="100000"/>
              </a:lnSpc>
              <a:spcBef>
                <a:spcPts val="400"/>
              </a:spcBef>
              <a:spcAft>
                <a:spcPts val="0"/>
              </a:spcAft>
              <a:buClr>
                <a:schemeClr val="dk1"/>
              </a:buClr>
              <a:buSzPts val="2000"/>
              <a:buFont typeface="Times New Roman"/>
              <a:buNone/>
              <a:defRPr sz="2000" b="1"/>
            </a:lvl2pPr>
            <a:lvl3pPr marL="1371600" lvl="2" indent="-228600" algn="l">
              <a:lnSpc>
                <a:spcPct val="100000"/>
              </a:lnSpc>
              <a:spcBef>
                <a:spcPts val="360"/>
              </a:spcBef>
              <a:spcAft>
                <a:spcPts val="0"/>
              </a:spcAft>
              <a:buClr>
                <a:schemeClr val="dk1"/>
              </a:buClr>
              <a:buSzPts val="1800"/>
              <a:buFont typeface="Times New Roman"/>
              <a:buNone/>
              <a:defRPr sz="1800" b="1"/>
            </a:lvl3pPr>
            <a:lvl4pPr marL="1828800" lvl="3" indent="-228600" algn="l">
              <a:lnSpc>
                <a:spcPct val="100000"/>
              </a:lnSpc>
              <a:spcBef>
                <a:spcPts val="320"/>
              </a:spcBef>
              <a:spcAft>
                <a:spcPts val="0"/>
              </a:spcAft>
              <a:buClr>
                <a:schemeClr val="dk1"/>
              </a:buClr>
              <a:buSzPts val="1600"/>
              <a:buFont typeface="Times New Roman"/>
              <a:buNone/>
              <a:defRPr sz="1600" b="1"/>
            </a:lvl4pPr>
            <a:lvl5pPr marL="2286000" lvl="4" indent="-228600" algn="l">
              <a:lnSpc>
                <a:spcPct val="100000"/>
              </a:lnSpc>
              <a:spcBef>
                <a:spcPts val="320"/>
              </a:spcBef>
              <a:spcAft>
                <a:spcPts val="0"/>
              </a:spcAft>
              <a:buClr>
                <a:schemeClr val="dk1"/>
              </a:buClr>
              <a:buSzPts val="1600"/>
              <a:buFont typeface="Times New Roman"/>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35"/>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8E5C271-FA14-4B19-BFBF-3563F3BF711E}" type="datetime3">
              <a:rPr lang="en-US" smtClean="0"/>
              <a:pPr/>
              <a:t>21 October 2024</a:t>
            </a:fld>
            <a:endParaRPr/>
          </a:p>
        </p:txBody>
      </p:sp>
      <p:sp>
        <p:nvSpPr>
          <p:cNvPr id="55" name="Google Shape;55;p3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3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3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Font typeface="Times New Roman"/>
              <a:buChar char="•"/>
              <a:defRPr sz="3200"/>
            </a:lvl1pPr>
            <a:lvl2pPr marL="914400" lvl="1" indent="-406400" algn="l">
              <a:lnSpc>
                <a:spcPct val="100000"/>
              </a:lnSpc>
              <a:spcBef>
                <a:spcPts val="560"/>
              </a:spcBef>
              <a:spcAft>
                <a:spcPts val="0"/>
              </a:spcAft>
              <a:buClr>
                <a:schemeClr val="dk1"/>
              </a:buClr>
              <a:buSzPts val="2800"/>
              <a:buFont typeface="Times New Roman"/>
              <a:buChar char="–"/>
              <a:defRPr sz="2800"/>
            </a:lvl2pPr>
            <a:lvl3pPr marL="1371600" lvl="2" indent="-381000" algn="l">
              <a:lnSpc>
                <a:spcPct val="100000"/>
              </a:lnSpc>
              <a:spcBef>
                <a:spcPts val="480"/>
              </a:spcBef>
              <a:spcAft>
                <a:spcPts val="0"/>
              </a:spcAft>
              <a:buClr>
                <a:schemeClr val="dk1"/>
              </a:buClr>
              <a:buSzPts val="2400"/>
              <a:buFont typeface="Times New Roman"/>
              <a:buChar char="•"/>
              <a:defRPr sz="2400"/>
            </a:lvl3pPr>
            <a:lvl4pPr marL="1828800" lvl="3" indent="-355600" algn="l">
              <a:lnSpc>
                <a:spcPct val="100000"/>
              </a:lnSpc>
              <a:spcBef>
                <a:spcPts val="400"/>
              </a:spcBef>
              <a:spcAft>
                <a:spcPts val="0"/>
              </a:spcAft>
              <a:buClr>
                <a:schemeClr val="dk1"/>
              </a:buClr>
              <a:buSzPts val="2000"/>
              <a:buFont typeface="Times New Roman"/>
              <a:buChar char="–"/>
              <a:defRPr sz="2000"/>
            </a:lvl4pPr>
            <a:lvl5pPr marL="2286000" lvl="4" indent="-355600" algn="l">
              <a:lnSpc>
                <a:spcPct val="100000"/>
              </a:lnSpc>
              <a:spcBef>
                <a:spcPts val="400"/>
              </a:spcBef>
              <a:spcAft>
                <a:spcPts val="0"/>
              </a:spcAft>
              <a:buClr>
                <a:schemeClr val="dk1"/>
              </a:buClr>
              <a:buSzPts val="2000"/>
              <a:buFont typeface="Times New Roman"/>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3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Clr>
                <a:schemeClr val="dk1"/>
              </a:buClr>
              <a:buSzPts val="1600"/>
              <a:buFont typeface="Times New Roman"/>
              <a:buNone/>
              <a:defRPr sz="1600"/>
            </a:lvl1pPr>
            <a:lvl2pPr marL="914400" lvl="1" indent="-228600" algn="l">
              <a:lnSpc>
                <a:spcPct val="100000"/>
              </a:lnSpc>
              <a:spcBef>
                <a:spcPts val="280"/>
              </a:spcBef>
              <a:spcAft>
                <a:spcPts val="0"/>
              </a:spcAft>
              <a:buClr>
                <a:schemeClr val="dk1"/>
              </a:buClr>
              <a:buSzPts val="1400"/>
              <a:buFont typeface="Times New Roman"/>
              <a:buNone/>
              <a:defRPr sz="1400"/>
            </a:lvl2pPr>
            <a:lvl3pPr marL="1371600" lvl="2" indent="-228600" algn="l">
              <a:lnSpc>
                <a:spcPct val="100000"/>
              </a:lnSpc>
              <a:spcBef>
                <a:spcPts val="240"/>
              </a:spcBef>
              <a:spcAft>
                <a:spcPts val="0"/>
              </a:spcAft>
              <a:buClr>
                <a:schemeClr val="dk1"/>
              </a:buClr>
              <a:buSzPts val="1200"/>
              <a:buFont typeface="Times New Roman"/>
              <a:buNone/>
              <a:defRPr sz="1200"/>
            </a:lvl3pPr>
            <a:lvl4pPr marL="1828800" lvl="3" indent="-228600" algn="l">
              <a:lnSpc>
                <a:spcPct val="100000"/>
              </a:lnSpc>
              <a:spcBef>
                <a:spcPts val="200"/>
              </a:spcBef>
              <a:spcAft>
                <a:spcPts val="0"/>
              </a:spcAft>
              <a:buClr>
                <a:schemeClr val="dk1"/>
              </a:buClr>
              <a:buSzPts val="1000"/>
              <a:buFont typeface="Times New Roman"/>
              <a:buNone/>
              <a:defRPr sz="1000"/>
            </a:lvl4pPr>
            <a:lvl5pPr marL="2286000" lvl="4" indent="-228600" algn="l">
              <a:lnSpc>
                <a:spcPct val="100000"/>
              </a:lnSpc>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3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8A449154-40C0-463B-9870-DE851E5650F2}" type="datetime3">
              <a:rPr lang="en-US" smtClean="0"/>
              <a:pPr/>
              <a:t>21 October 2024</a:t>
            </a:fld>
            <a:endParaRPr/>
          </a:p>
        </p:txBody>
      </p:sp>
      <p:sp>
        <p:nvSpPr>
          <p:cNvPr id="62" name="Google Shape;62;p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3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37"/>
          <p:cNvSpPr>
            <a:spLocks noGrp="1"/>
          </p:cNvSpPr>
          <p:nvPr>
            <p:ph type="pic" idx="2"/>
          </p:nvPr>
        </p:nvSpPr>
        <p:spPr>
          <a:xfrm>
            <a:off x="3887788" y="987425"/>
            <a:ext cx="4629150" cy="4873625"/>
          </a:xfrm>
          <a:prstGeom prst="rect">
            <a:avLst/>
          </a:prstGeom>
          <a:noFill/>
          <a:ln>
            <a:noFill/>
          </a:ln>
        </p:spPr>
      </p:sp>
      <p:sp>
        <p:nvSpPr>
          <p:cNvPr id="67" name="Google Shape;67;p3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Clr>
                <a:schemeClr val="dk1"/>
              </a:buClr>
              <a:buSzPts val="1600"/>
              <a:buFont typeface="Times New Roman"/>
              <a:buNone/>
              <a:defRPr sz="1600"/>
            </a:lvl1pPr>
            <a:lvl2pPr marL="914400" lvl="1" indent="-228600" algn="l">
              <a:lnSpc>
                <a:spcPct val="100000"/>
              </a:lnSpc>
              <a:spcBef>
                <a:spcPts val="280"/>
              </a:spcBef>
              <a:spcAft>
                <a:spcPts val="0"/>
              </a:spcAft>
              <a:buClr>
                <a:schemeClr val="dk1"/>
              </a:buClr>
              <a:buSzPts val="1400"/>
              <a:buFont typeface="Times New Roman"/>
              <a:buNone/>
              <a:defRPr sz="1400"/>
            </a:lvl2pPr>
            <a:lvl3pPr marL="1371600" lvl="2" indent="-228600" algn="l">
              <a:lnSpc>
                <a:spcPct val="100000"/>
              </a:lnSpc>
              <a:spcBef>
                <a:spcPts val="240"/>
              </a:spcBef>
              <a:spcAft>
                <a:spcPts val="0"/>
              </a:spcAft>
              <a:buClr>
                <a:schemeClr val="dk1"/>
              </a:buClr>
              <a:buSzPts val="1200"/>
              <a:buFont typeface="Times New Roman"/>
              <a:buNone/>
              <a:defRPr sz="1200"/>
            </a:lvl3pPr>
            <a:lvl4pPr marL="1828800" lvl="3" indent="-228600" algn="l">
              <a:lnSpc>
                <a:spcPct val="100000"/>
              </a:lnSpc>
              <a:spcBef>
                <a:spcPts val="200"/>
              </a:spcBef>
              <a:spcAft>
                <a:spcPts val="0"/>
              </a:spcAft>
              <a:buClr>
                <a:schemeClr val="dk1"/>
              </a:buClr>
              <a:buSzPts val="1000"/>
              <a:buFont typeface="Times New Roman"/>
              <a:buNone/>
              <a:defRPr sz="1000"/>
            </a:lvl4pPr>
            <a:lvl5pPr marL="2286000" lvl="4" indent="-228600" algn="l">
              <a:lnSpc>
                <a:spcPct val="100000"/>
              </a:lnSpc>
              <a:spcBef>
                <a:spcPts val="200"/>
              </a:spcBef>
              <a:spcAft>
                <a:spcPts val="0"/>
              </a:spcAft>
              <a:buClr>
                <a:schemeClr val="dk1"/>
              </a:buClr>
              <a:buSzPts val="1000"/>
              <a:buFont typeface="Times New Roman"/>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3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E899386-CBAA-4D39-AF2D-8EC1DE21406A}" type="datetime3">
              <a:rPr lang="en-US" smtClean="0"/>
              <a:pPr/>
              <a:t>21 October 2024</a:t>
            </a:fld>
            <a:endParaRPr/>
          </a:p>
        </p:txBody>
      </p:sp>
      <p:sp>
        <p:nvSpPr>
          <p:cNvPr id="69" name="Google Shape;69;p3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3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 name="Google Shape;73;p38"/>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8094A4C-1916-4AF1-A1C2-EDC0C0EC293E}" type="datetime3">
              <a:rPr lang="en-US" smtClean="0"/>
              <a:pPr/>
              <a:t>21 October 2024</a:t>
            </a:fld>
            <a:endParaRPr/>
          </a:p>
        </p:txBody>
      </p:sp>
      <p:sp>
        <p:nvSpPr>
          <p:cNvPr id="75" name="Google Shape;75;p3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D6F5">
            <a:alpha val="54117"/>
          </a:srgbClr>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1" name="Google Shape;11;p28"/>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2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fld id="{B8A5363C-25EE-49EE-8F58-FC70F37812F9}" type="datetime3">
              <a:rPr lang="en-US" smtClean="0"/>
              <a:pPr/>
              <a:t>21 October 2024</a:t>
            </a:fld>
            <a:endParaRPr/>
          </a:p>
        </p:txBody>
      </p:sp>
      <p:sp>
        <p:nvSpPr>
          <p:cNvPr id="13" name="Google Shape;13;p2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2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hyperlink" Target="http://smarthealth.cs.ohio.edu/OhioT1DM-dataset.html" TargetMode="Externa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hyperlink" Target="https://ieeexplore.ieee.org/stamp/stamp.jsp?arnumber=10128700" TargetMode="Externa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89" name="Google Shape;89;p1"/>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90" name="Google Shape;90;p1"/>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91" name="Google Shape;91;p1"/>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a:t>
            </a:fld>
            <a:endParaRPr sz="1600" b="1" i="0" u="none" strike="noStrike" cap="none">
              <a:solidFill>
                <a:srgbClr val="FFFFFF"/>
              </a:solidFill>
              <a:latin typeface="Comic Sans MS"/>
              <a:ea typeface="Comic Sans MS"/>
              <a:cs typeface="Comic Sans MS"/>
              <a:sym typeface="Comic Sans MS"/>
            </a:endParaRPr>
          </a:p>
        </p:txBody>
      </p:sp>
      <p:sp>
        <p:nvSpPr>
          <p:cNvPr id="92" name="Google Shape;92;p1"/>
          <p:cNvSpPr txBox="1">
            <a:spLocks noGrp="1"/>
          </p:cNvSpPr>
          <p:nvPr>
            <p:ph type="dt" idx="10"/>
          </p:nvPr>
        </p:nvSpPr>
        <p:spPr>
          <a:xfrm>
            <a:off x="0" y="6564325"/>
            <a:ext cx="1948800" cy="41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E1438992-91CF-42A5-9A63-D24A032BB5F6}"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a:solidFill>
                <a:srgbClr val="FF0066"/>
              </a:solidFill>
              <a:latin typeface="Arial Rounded"/>
              <a:ea typeface="Arial Rounded"/>
              <a:cs typeface="Arial Rounded"/>
              <a:sym typeface="Arial Rounded"/>
            </a:endParaRPr>
          </a:p>
        </p:txBody>
      </p:sp>
      <p:sp>
        <p:nvSpPr>
          <p:cNvPr id="93" name="Google Shape;93;p1"/>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94" name="Google Shape;94;p1"/>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95" name="Google Shape;95;p1"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96" name="Google Shape;96;p1"/>
          <p:cNvSpPr txBox="1"/>
          <p:nvPr/>
        </p:nvSpPr>
        <p:spPr>
          <a:xfrm>
            <a:off x="935596" y="2413378"/>
            <a:ext cx="7272808"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Times New Roman"/>
              <a:buNone/>
            </a:pPr>
            <a:r>
              <a:rPr lang="en-US" sz="3600" b="1" dirty="0">
                <a:latin typeface="Times New Roman" panose="02020603050405020304" pitchFamily="18" charset="0"/>
                <a:cs typeface="Times New Roman" panose="02020603050405020304" pitchFamily="18" charset="0"/>
              </a:rPr>
              <a:t>Predictive Analytics for Glucose Levels in Type 1 Diabetes Using Machine Learning </a:t>
            </a:r>
            <a:endParaRPr lang="en-US" sz="36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97" name="Google Shape;97;p1"/>
          <p:cNvSpPr txBox="1"/>
          <p:nvPr/>
        </p:nvSpPr>
        <p:spPr>
          <a:xfrm>
            <a:off x="4650800" y="5072003"/>
            <a:ext cx="4906297"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strike="noStrike" cap="none" dirty="0">
                <a:solidFill>
                  <a:schemeClr val="dk1"/>
                </a:solidFill>
                <a:latin typeface="Times New Roman"/>
                <a:ea typeface="Times New Roman"/>
                <a:cs typeface="Times New Roman"/>
                <a:sym typeface="Times New Roman"/>
              </a:rPr>
              <a:t>Muthukumarasamy S,21BCS171</a:t>
            </a:r>
          </a:p>
          <a:p>
            <a:pPr marL="0" marR="0" lvl="0" indent="0" algn="ctr" rtl="0">
              <a:lnSpc>
                <a:spcPct val="100000"/>
              </a:lnSpc>
              <a:spcBef>
                <a:spcPts val="0"/>
              </a:spcBef>
              <a:spcAft>
                <a:spcPts val="0"/>
              </a:spcAft>
              <a:buClr>
                <a:schemeClr val="dk1"/>
              </a:buClr>
              <a:buSzPts val="1800"/>
              <a:buFont typeface="Times New Roman"/>
              <a:buNone/>
            </a:pPr>
            <a:r>
              <a:rPr lang="en-US" sz="1800" b="1" dirty="0">
                <a:solidFill>
                  <a:schemeClr val="dk1"/>
                </a:solidFill>
                <a:latin typeface="Times New Roman"/>
                <a:ea typeface="Times New Roman"/>
                <a:cs typeface="Times New Roman"/>
                <a:sym typeface="Times New Roman"/>
              </a:rPr>
              <a:t>Naren Karthikeyan M,21BCS172</a:t>
            </a:r>
            <a:endParaRPr lang="en-US" sz="1800" b="1" i="0" u="none" strike="noStrike" cap="none" dirty="0">
              <a:solidFill>
                <a:schemeClr val="dk1"/>
              </a:solidFill>
              <a:latin typeface="Times New Roman"/>
              <a:ea typeface="Times New Roman"/>
              <a:cs typeface="Times New Roman"/>
              <a:sym typeface="Times New Roman"/>
            </a:endParaRPr>
          </a:p>
        </p:txBody>
      </p:sp>
      <p:sp>
        <p:nvSpPr>
          <p:cNvPr id="2" name="Google Shape;97;p1">
            <a:extLst>
              <a:ext uri="{FF2B5EF4-FFF2-40B4-BE49-F238E27FC236}">
                <a16:creationId xmlns:a16="http://schemas.microsoft.com/office/drawing/2014/main" id="{CF46A962-0F70-96C9-324D-9F297AC3737A}"/>
              </a:ext>
            </a:extLst>
          </p:cNvPr>
          <p:cNvSpPr txBox="1"/>
          <p:nvPr/>
        </p:nvSpPr>
        <p:spPr>
          <a:xfrm>
            <a:off x="0" y="4918220"/>
            <a:ext cx="3752411"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GUIDED BY,</a:t>
            </a:r>
          </a:p>
          <a:p>
            <a:pPr marL="0" marR="0" lvl="0" indent="0" algn="ctr" rtl="0">
              <a:lnSpc>
                <a:spcPct val="100000"/>
              </a:lnSpc>
              <a:spcBef>
                <a:spcPts val="0"/>
              </a:spcBef>
              <a:spcAft>
                <a:spcPts val="0"/>
              </a:spcAft>
              <a:buClr>
                <a:schemeClr val="dk1"/>
              </a:buClr>
              <a:buSzPts val="1800"/>
              <a:buFont typeface="Times New Roman"/>
              <a:buNone/>
            </a:pPr>
            <a:endPar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00000"/>
              </a:lnSpc>
              <a:spcBef>
                <a:spcPts val="0"/>
              </a:spcBef>
              <a:spcAft>
                <a:spcPts val="0"/>
              </a:spcAft>
              <a:buClr>
                <a:schemeClr val="dk1"/>
              </a:buClr>
              <a:buSzPts val="1800"/>
              <a:buFont typeface="Times New Roman"/>
              <a:buNone/>
            </a:pPr>
            <a:r>
              <a:rPr lang="en-US" sz="1800" b="1"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Dr.S.Amutha</a:t>
            </a: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p>
          <a:p>
            <a:pPr marL="0" marR="0" lvl="0" indent="0" algn="ctr" rtl="0">
              <a:lnSpc>
                <a:spcPct val="100000"/>
              </a:lnSpc>
              <a:spcBef>
                <a:spcPts val="0"/>
              </a:spcBef>
              <a:spcAft>
                <a:spcPts val="0"/>
              </a:spcAft>
              <a:buClr>
                <a:schemeClr val="dk1"/>
              </a:buClr>
              <a:buSzPts val="1800"/>
              <a:buFont typeface="Times New Roman"/>
              <a:buNone/>
            </a:pPr>
            <a:r>
              <a:rPr lang="en-IN" sz="1800" dirty="0">
                <a:latin typeface="Times New Roman" panose="02020603050405020304" pitchFamily="18" charset="0"/>
                <a:cs typeface="Times New Roman" panose="02020603050405020304" pitchFamily="18" charset="0"/>
              </a:rPr>
              <a:t>AP(</a:t>
            </a:r>
            <a:r>
              <a:rPr lang="en-IN" sz="1800" dirty="0" err="1">
                <a:latin typeface="Times New Roman" panose="02020603050405020304" pitchFamily="18" charset="0"/>
                <a:cs typeface="Times New Roman" panose="02020603050405020304" pitchFamily="18" charset="0"/>
              </a:rPr>
              <a:t>Sl.Grade</a:t>
            </a:r>
            <a:r>
              <a:rPr lang="en-IN" sz="1800" dirty="0"/>
              <a:t>)</a:t>
            </a:r>
            <a:endParaRPr lang="en-US" sz="18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693378" y="754162"/>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i="0" u="none" strike="noStrike" cap="none" dirty="0">
                <a:solidFill>
                  <a:srgbClr val="00B050"/>
                </a:solidFill>
                <a:latin typeface="Times New Roman"/>
                <a:ea typeface="Times New Roman"/>
                <a:cs typeface="Times New Roman"/>
                <a:sym typeface="Times New Roman"/>
              </a:rPr>
              <a:t>2</a:t>
            </a:r>
            <a:r>
              <a:rPr lang="en-US" sz="2800" b="1" i="0" u="none" strike="noStrike" cap="none" dirty="0">
                <a:solidFill>
                  <a:schemeClr val="dk1"/>
                </a:solidFill>
                <a:latin typeface="Times New Roman"/>
                <a:ea typeface="Times New Roman"/>
                <a:cs typeface="Times New Roman"/>
                <a:sym typeface="Times New Roman"/>
              </a:rPr>
              <a:t> </a:t>
            </a:r>
            <a:endParaRPr lang="en-US" sz="2800" b="1" i="0" u="none" strike="noStrike" cap="none" dirty="0">
              <a:solidFill>
                <a:schemeClr val="accent1">
                  <a:lumMod val="75000"/>
                </a:schemeClr>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rgbClr val="FF0000"/>
                </a:solidFill>
                <a:latin typeface="Times New Roman" panose="02020603050405020304" pitchFamily="18" charset="0"/>
                <a:cs typeface="Times New Roman" panose="02020603050405020304" pitchFamily="18" charset="0"/>
              </a:rPr>
              <a:t>Mario Munoz-</a:t>
            </a:r>
            <a:r>
              <a:rPr lang="en-IN" sz="2000" dirty="0" err="1">
                <a:solidFill>
                  <a:srgbClr val="FF0000"/>
                </a:solidFill>
                <a:latin typeface="Times New Roman" panose="02020603050405020304" pitchFamily="18" charset="0"/>
                <a:cs typeface="Times New Roman" panose="02020603050405020304" pitchFamily="18" charset="0"/>
              </a:rPr>
              <a:t>Organero</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“Deep Physiological Model for Blood Glucose Prediction in T1DM Patients”</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Developed a deep learning model that incorporates physiological data to predict blood glucose levels in Type 1 diabetes (T1DM) patients.</a:t>
            </a:r>
          </a:p>
          <a:p>
            <a:r>
              <a:rPr lang="en-IN" sz="2000" dirty="0">
                <a:latin typeface="Times New Roman" panose="02020603050405020304" pitchFamily="18" charset="0"/>
                <a:cs typeface="Times New Roman" panose="02020603050405020304" pitchFamily="18" charset="0"/>
              </a:rPr>
              <a:t>Utilized deep neural networks to model complex physiological interactions affecting glucose levels.</a:t>
            </a:r>
          </a:p>
          <a:p>
            <a:br>
              <a:rPr lang="en-IN" sz="2000" dirty="0">
                <a:latin typeface="Times New Roman" panose="02020603050405020304" pitchFamily="18" charset="0"/>
                <a:cs typeface="Times New Roman" panose="02020603050405020304" pitchFamily="18" charset="0"/>
              </a:rPr>
            </a:br>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Leverages deep learning to capture complex physiological interactions for accurate glucose prediction.</a:t>
            </a:r>
          </a:p>
          <a:p>
            <a:pPr>
              <a:buFont typeface="Arial" panose="020B0604020202020204" pitchFamily="34" charset="0"/>
              <a:buChar char="•"/>
            </a:pPr>
            <a:endParaRPr lang="en-IN" sz="2200" dirty="0"/>
          </a:p>
        </p:txBody>
      </p:sp>
      <p:sp>
        <p:nvSpPr>
          <p:cNvPr id="3" name="Rectangle 2">
            <a:extLst>
              <a:ext uri="{FF2B5EF4-FFF2-40B4-BE49-F238E27FC236}">
                <a16:creationId xmlns:a16="http://schemas.microsoft.com/office/drawing/2014/main" id="{05CED465-E964-2F17-7A0F-10DB2728AFB4}"/>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Mario Munoz-</a:t>
            </a:r>
            <a:r>
              <a:rPr lang="en-IN" dirty="0" err="1">
                <a:solidFill>
                  <a:schemeClr val="accent6"/>
                </a:solidFill>
                <a:latin typeface="Times New Roman" panose="02020603050405020304" pitchFamily="18" charset="0"/>
                <a:cs typeface="Times New Roman" panose="02020603050405020304" pitchFamily="18" charset="0"/>
              </a:rPr>
              <a:t>Organero</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Deep physiological model for blood glucose prediction in T1DM patients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Sensors 2020, 20,3896</a:t>
            </a:r>
            <a:r>
              <a:rPr lang="en-IN" dirty="0">
                <a:solidFill>
                  <a:schemeClr val="accent6"/>
                </a:solidFill>
                <a:latin typeface="Times New Roman" panose="02020603050405020304" pitchFamily="18" charset="0"/>
                <a:cs typeface="Times New Roman" panose="02020603050405020304" pitchFamily="18" charset="0"/>
              </a:rPr>
              <a:t>.</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236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826657" y="961670"/>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i="0" u="none" strike="noStrike" cap="none" dirty="0">
                <a:solidFill>
                  <a:srgbClr val="00B050"/>
                </a:solidFill>
                <a:latin typeface="Times New Roman"/>
                <a:ea typeface="Times New Roman"/>
                <a:cs typeface="Times New Roman"/>
                <a:sym typeface="Times New Roman"/>
              </a:rPr>
              <a:t>2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insights into physiological factors affecting blood glucose levels.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Improves prediction accuracy for T1DM patients through advanced modeling techniques.</a:t>
            </a: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extensive and high-quality physiological data for effective training.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Deep learning models can be computationally intensive and complex.</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May face challenges in generalizing across diverse patient populations.</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Mario Munoz-</a:t>
            </a:r>
            <a:r>
              <a:rPr lang="en-IN" dirty="0" err="1">
                <a:solidFill>
                  <a:schemeClr val="accent6"/>
                </a:solidFill>
                <a:latin typeface="Times New Roman" panose="02020603050405020304" pitchFamily="18" charset="0"/>
                <a:cs typeface="Times New Roman" panose="02020603050405020304" pitchFamily="18" charset="0"/>
              </a:rPr>
              <a:t>Organero</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Deep physiological model for blood glucose prediction in T1DM patients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Sensors 2020, 20,3896</a:t>
            </a:r>
            <a:r>
              <a:rPr lang="en-IN" dirty="0">
                <a:solidFill>
                  <a:schemeClr val="accent6"/>
                </a:solidFill>
                <a:latin typeface="Times New Roman" panose="02020603050405020304" pitchFamily="18" charset="0"/>
                <a:cs typeface="Times New Roman" panose="02020603050405020304" pitchFamily="18" charset="0"/>
              </a:rPr>
              <a:t>.</a:t>
            </a:r>
            <a:endParaRPr lang="en-US" dirty="0">
              <a:solidFill>
                <a:srgbClr val="0000CC"/>
              </a:solidFill>
              <a:cs typeface="Arial" charset="0"/>
            </a:endParaRPr>
          </a:p>
        </p:txBody>
      </p:sp>
    </p:spTree>
    <p:extLst>
      <p:ext uri="{BB962C8B-B14F-4D97-AF65-F5344CB8AC3E}">
        <p14:creationId xmlns:p14="http://schemas.microsoft.com/office/powerpoint/2010/main" val="3461664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009168" y="759790"/>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3</a:t>
            </a:r>
            <a:endParaRPr lang="en-US" sz="2800" b="1" i="0" u="none" strike="noStrike" cap="none" dirty="0">
              <a:solidFill>
                <a:srgbClr val="00B050"/>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err="1">
                <a:solidFill>
                  <a:srgbClr val="FF0000"/>
                </a:solidFill>
                <a:latin typeface="Times New Roman" panose="02020603050405020304" pitchFamily="18" charset="0"/>
                <a:cs typeface="Times New Roman" panose="02020603050405020304" pitchFamily="18" charset="0"/>
              </a:rPr>
              <a:t>Ganjar</a:t>
            </a:r>
            <a:r>
              <a:rPr lang="en-IN" sz="2000" dirty="0">
                <a:solidFill>
                  <a:srgbClr val="FF0000"/>
                </a:solidFill>
                <a:latin typeface="Times New Roman" panose="02020603050405020304" pitchFamily="18" charset="0"/>
                <a:cs typeface="Times New Roman" panose="02020603050405020304" pitchFamily="18" charset="0"/>
              </a:rPr>
              <a:t> </a:t>
            </a:r>
            <a:r>
              <a:rPr lang="en-IN" sz="2000" dirty="0" err="1">
                <a:solidFill>
                  <a:srgbClr val="FF0000"/>
                </a:solidFill>
                <a:latin typeface="Times New Roman" panose="02020603050405020304" pitchFamily="18" charset="0"/>
                <a:cs typeface="Times New Roman" panose="02020603050405020304" pitchFamily="18" charset="0"/>
              </a:rPr>
              <a:t>Alfian</a:t>
            </a:r>
            <a:r>
              <a:rPr lang="en-IN" sz="2000" dirty="0">
                <a:solidFill>
                  <a:srgbClr val="FF0000"/>
                </a:solidFill>
                <a:latin typeface="Times New Roman" panose="02020603050405020304" pitchFamily="18" charset="0"/>
                <a:cs typeface="Times New Roman" panose="02020603050405020304" pitchFamily="18" charset="0"/>
              </a:rPr>
              <a:t> </a:t>
            </a:r>
            <a:r>
              <a:rPr lang="en-IN" sz="2000" i="1" dirty="0">
                <a:solidFill>
                  <a:schemeClr val="tx1"/>
                </a:solidFill>
                <a:latin typeface="Times New Roman" panose="02020603050405020304" pitchFamily="18" charset="0"/>
                <a:cs typeface="Times New Roman" panose="02020603050405020304" pitchFamily="18" charset="0"/>
              </a:rPr>
              <a:t>et al</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“Blood glucose prediction model for type 1 diabetes based on artificial neural network with time-domain features”</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Data Collection</a:t>
            </a:r>
            <a:r>
              <a:rPr lang="en-IN" sz="2000" dirty="0">
                <a:latin typeface="Times New Roman" panose="02020603050405020304" pitchFamily="18" charset="0"/>
                <a:cs typeface="Times New Roman" panose="02020603050405020304" pitchFamily="18" charset="0"/>
              </a:rPr>
              <a:t>: Real-world blood glucose data from type 1 diabetes patients.</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Feature Extraction</a:t>
            </a:r>
            <a:r>
              <a:rPr lang="en-IN" sz="2000" dirty="0">
                <a:latin typeface="Times New Roman" panose="02020603050405020304" pitchFamily="18" charset="0"/>
                <a:cs typeface="Times New Roman" panose="02020603050405020304" pitchFamily="18" charset="0"/>
              </a:rPr>
              <a:t>: Time-domain features such as glucose trends and patterns over time were extracted.</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Model Development</a:t>
            </a:r>
            <a:r>
              <a:rPr lang="en-IN" sz="2000" dirty="0">
                <a:latin typeface="Times New Roman" panose="02020603050405020304" pitchFamily="18" charset="0"/>
                <a:cs typeface="Times New Roman" panose="02020603050405020304" pitchFamily="18" charset="0"/>
              </a:rPr>
              <a:t>: Artificial Neural Network (ANN) was used to develop the prediction model.</a:t>
            </a: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Evaluation</a:t>
            </a:r>
            <a:r>
              <a:rPr lang="en-IN" sz="2000" dirty="0">
                <a:latin typeface="Times New Roman" panose="02020603050405020304" pitchFamily="18" charset="0"/>
                <a:cs typeface="Times New Roman" panose="02020603050405020304" pitchFamily="18" charset="0"/>
              </a:rPr>
              <a:t>: Performance metrics included Mean Absolute Error (MAE) and Root Mean Squared Error (RMSE).</a:t>
            </a:r>
          </a:p>
          <a:p>
            <a:pPr algn="just">
              <a:spcBef>
                <a:spcPct val="0"/>
              </a:spcBef>
              <a:buFontTx/>
              <a:buNone/>
              <a:tabLst>
                <a:tab pos="520700" algn="l"/>
              </a:tabLst>
              <a:defRPr/>
            </a:pPr>
            <a:endParaRPr lang="en-IN" altLang="en-US"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372A52D-660F-CB19-E334-EAF9405E97A2}"/>
              </a:ext>
            </a:extLst>
          </p:cNvPr>
          <p:cNvSpPr/>
          <p:nvPr/>
        </p:nvSpPr>
        <p:spPr>
          <a:xfrm>
            <a:off x="247077" y="5445728"/>
            <a:ext cx="8649843" cy="738664"/>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Ganjar</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Alfian</a:t>
            </a:r>
            <a:r>
              <a:rPr lang="en-IN" dirty="0">
                <a:solidFill>
                  <a:schemeClr val="accent6"/>
                </a:solidFill>
                <a:latin typeface="Times New Roman" panose="02020603050405020304" pitchFamily="18" charset="0"/>
                <a:cs typeface="Times New Roman" panose="02020603050405020304" pitchFamily="18" charset="0"/>
              </a:rPr>
              <a:t>, Muhammad </a:t>
            </a:r>
            <a:r>
              <a:rPr lang="en-IN" dirty="0" err="1">
                <a:solidFill>
                  <a:schemeClr val="accent6"/>
                </a:solidFill>
                <a:latin typeface="Times New Roman" panose="02020603050405020304" pitchFamily="18" charset="0"/>
                <a:cs typeface="Times New Roman" panose="02020603050405020304" pitchFamily="18" charset="0"/>
              </a:rPr>
              <a:t>Syafrudin</a:t>
            </a:r>
            <a:r>
              <a:rPr lang="en-IN" dirty="0">
                <a:solidFill>
                  <a:schemeClr val="accent6"/>
                </a:solidFill>
                <a:latin typeface="Times New Roman" panose="02020603050405020304" pitchFamily="18" charset="0"/>
                <a:cs typeface="Times New Roman" panose="02020603050405020304" pitchFamily="18" charset="0"/>
              </a:rPr>
              <a:t>, Muhammad </a:t>
            </a:r>
            <a:r>
              <a:rPr lang="en-IN" dirty="0" err="1">
                <a:solidFill>
                  <a:schemeClr val="accent6"/>
                </a:solidFill>
                <a:latin typeface="Times New Roman" panose="02020603050405020304" pitchFamily="18" charset="0"/>
                <a:cs typeface="Times New Roman" panose="02020603050405020304" pitchFamily="18" charset="0"/>
              </a:rPr>
              <a:t>Anshari</a:t>
            </a:r>
            <a:r>
              <a:rPr lang="en-IN" dirty="0">
                <a:solidFill>
                  <a:schemeClr val="accent6"/>
                </a:solidFill>
                <a:latin typeface="Times New Roman" panose="02020603050405020304" pitchFamily="18" charset="0"/>
                <a:cs typeface="Times New Roman" panose="02020603050405020304" pitchFamily="18" charset="0"/>
              </a:rPr>
              <a:t>, Filip Benes, </a:t>
            </a:r>
            <a:r>
              <a:rPr lang="en-IN" dirty="0" err="1">
                <a:solidFill>
                  <a:schemeClr val="accent6"/>
                </a:solidFill>
                <a:latin typeface="Times New Roman" panose="02020603050405020304" pitchFamily="18" charset="0"/>
                <a:cs typeface="Times New Roman" panose="02020603050405020304" pitchFamily="18" charset="0"/>
              </a:rPr>
              <a:t>Fransiskus</a:t>
            </a:r>
            <a:r>
              <a:rPr lang="en-IN" dirty="0">
                <a:solidFill>
                  <a:schemeClr val="accent6"/>
                </a:solidFill>
                <a:latin typeface="Times New Roman" panose="02020603050405020304" pitchFamily="18" charset="0"/>
                <a:cs typeface="Times New Roman" panose="02020603050405020304" pitchFamily="18" charset="0"/>
              </a:rPr>
              <a:t> Tatas Dwi </a:t>
            </a:r>
            <a:r>
              <a:rPr lang="en-IN" dirty="0" err="1">
                <a:solidFill>
                  <a:schemeClr val="accent6"/>
                </a:solidFill>
                <a:latin typeface="Times New Roman" panose="02020603050405020304" pitchFamily="18" charset="0"/>
                <a:cs typeface="Times New Roman" panose="02020603050405020304" pitchFamily="18" charset="0"/>
              </a:rPr>
              <a:t>Atmaji</a:t>
            </a:r>
            <a:r>
              <a:rPr lang="en-IN" dirty="0">
                <a:solidFill>
                  <a:schemeClr val="accent6"/>
                </a:solidFill>
                <a:latin typeface="Times New Roman" panose="02020603050405020304" pitchFamily="18" charset="0"/>
                <a:cs typeface="Times New Roman" panose="02020603050405020304" pitchFamily="18" charset="0"/>
              </a:rPr>
              <a:t>, Imam </a:t>
            </a:r>
            <a:r>
              <a:rPr lang="en-IN" dirty="0" err="1">
                <a:solidFill>
                  <a:schemeClr val="accent6"/>
                </a:solidFill>
                <a:latin typeface="Times New Roman" panose="02020603050405020304" pitchFamily="18" charset="0"/>
                <a:cs typeface="Times New Roman" panose="02020603050405020304" pitchFamily="18" charset="0"/>
              </a:rPr>
              <a:t>Fahrurrozi</a:t>
            </a:r>
            <a:r>
              <a:rPr lang="en-IN" dirty="0">
                <a:solidFill>
                  <a:schemeClr val="accent6"/>
                </a:solidFill>
                <a:latin typeface="Times New Roman" panose="02020603050405020304" pitchFamily="18" charset="0"/>
                <a:cs typeface="Times New Roman" panose="02020603050405020304" pitchFamily="18" charset="0"/>
              </a:rPr>
              <a:t>, Ahmad </a:t>
            </a:r>
            <a:r>
              <a:rPr lang="en-IN" dirty="0" err="1">
                <a:solidFill>
                  <a:schemeClr val="accent6"/>
                </a:solidFill>
                <a:latin typeface="Times New Roman" panose="02020603050405020304" pitchFamily="18" charset="0"/>
                <a:cs typeface="Times New Roman" panose="02020603050405020304" pitchFamily="18" charset="0"/>
              </a:rPr>
              <a:t>Fathan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Hidayatullah</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Jongtae</a:t>
            </a:r>
            <a:r>
              <a:rPr lang="en-IN" dirty="0">
                <a:solidFill>
                  <a:schemeClr val="accent6"/>
                </a:solidFill>
                <a:latin typeface="Times New Roman" panose="02020603050405020304" pitchFamily="18" charset="0"/>
                <a:cs typeface="Times New Roman" panose="02020603050405020304" pitchFamily="18" charset="0"/>
              </a:rPr>
              <a:t> Rhee</a:t>
            </a:r>
            <a:r>
              <a:rPr lang="en-IN" b="1" dirty="0">
                <a:solidFill>
                  <a:schemeClr val="accent6"/>
                </a:solidFill>
                <a:latin typeface="Times New Roman" panose="02020603050405020304" pitchFamily="18" charset="0"/>
                <a:cs typeface="Times New Roman" panose="02020603050405020304" pitchFamily="18" charset="0"/>
              </a:rPr>
              <a:t>, “Blood glucose prediction model for type 1 diabetes based on artificial neural network with time-domain features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Journal of Biomedical Informatics</a:t>
            </a:r>
            <a:r>
              <a:rPr lang="en-IN" dirty="0">
                <a:solidFill>
                  <a:schemeClr val="accent6"/>
                </a:solidFill>
                <a:latin typeface="Times New Roman" panose="02020603050405020304" pitchFamily="18" charset="0"/>
                <a:cs typeface="Times New Roman" panose="02020603050405020304" pitchFamily="18" charset="0"/>
              </a:rPr>
              <a:t>, 109 (2021) 103538.</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15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188607" y="950451"/>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rgbClr val="00B050"/>
                </a:solidFill>
                <a:latin typeface="Times New Roman"/>
                <a:ea typeface="Times New Roman"/>
                <a:cs typeface="Times New Roman"/>
                <a:sym typeface="Times New Roman"/>
              </a:rPr>
              <a:t>3</a:t>
            </a:r>
            <a:r>
              <a:rPr lang="en-US" sz="2800" b="1" dirty="0">
                <a:solidFill>
                  <a:srgbClr val="00B050"/>
                </a:solidFill>
                <a:latin typeface="Times New Roman"/>
                <a:ea typeface="Times New Roman"/>
                <a:cs typeface="Times New Roman"/>
                <a:sym typeface="Times New Roman"/>
              </a:rPr>
              <a:t> </a:t>
            </a:r>
            <a:r>
              <a:rPr lang="en-US" sz="2800" b="1" i="0" u="none" strike="noStrike" cap="none" dirty="0">
                <a:solidFill>
                  <a:srgbClr val="00B050"/>
                </a:solidFill>
                <a:latin typeface="Times New Roman"/>
                <a:ea typeface="Times New Roman"/>
                <a:cs typeface="Times New Roman"/>
                <a:sym typeface="Times New Roman"/>
              </a:rPr>
              <a:t>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Utilizes time-domain features for improved prediction accuracy.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Effective in capturing glucose trends and patterns over time.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 model demonstrates robust performance in predictions.</a:t>
            </a: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continuous and high-quality data for training.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 models can be complex and resource-intensive.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may not account for all variability in individual glucose responses.</a:t>
            </a:r>
          </a:p>
        </p:txBody>
      </p:sp>
      <p:sp>
        <p:nvSpPr>
          <p:cNvPr id="2" name="Rectangle 1">
            <a:extLst>
              <a:ext uri="{FF2B5EF4-FFF2-40B4-BE49-F238E27FC236}">
                <a16:creationId xmlns:a16="http://schemas.microsoft.com/office/drawing/2014/main" id="{E68772FD-0BBD-119D-4058-8A408CC1D5DD}"/>
              </a:ext>
            </a:extLst>
          </p:cNvPr>
          <p:cNvSpPr/>
          <p:nvPr/>
        </p:nvSpPr>
        <p:spPr>
          <a:xfrm>
            <a:off x="247077" y="5445728"/>
            <a:ext cx="8649843" cy="738664"/>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Ganjar</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Alfian</a:t>
            </a:r>
            <a:r>
              <a:rPr lang="en-IN" dirty="0">
                <a:solidFill>
                  <a:schemeClr val="accent6"/>
                </a:solidFill>
                <a:latin typeface="Times New Roman" panose="02020603050405020304" pitchFamily="18" charset="0"/>
                <a:cs typeface="Times New Roman" panose="02020603050405020304" pitchFamily="18" charset="0"/>
              </a:rPr>
              <a:t>, Muhammad </a:t>
            </a:r>
            <a:r>
              <a:rPr lang="en-IN" dirty="0" err="1">
                <a:solidFill>
                  <a:schemeClr val="accent6"/>
                </a:solidFill>
                <a:latin typeface="Times New Roman" panose="02020603050405020304" pitchFamily="18" charset="0"/>
                <a:cs typeface="Times New Roman" panose="02020603050405020304" pitchFamily="18" charset="0"/>
              </a:rPr>
              <a:t>Syafrudin</a:t>
            </a:r>
            <a:r>
              <a:rPr lang="en-IN" dirty="0">
                <a:solidFill>
                  <a:schemeClr val="accent6"/>
                </a:solidFill>
                <a:latin typeface="Times New Roman" panose="02020603050405020304" pitchFamily="18" charset="0"/>
                <a:cs typeface="Times New Roman" panose="02020603050405020304" pitchFamily="18" charset="0"/>
              </a:rPr>
              <a:t>, Muhammad </a:t>
            </a:r>
            <a:r>
              <a:rPr lang="en-IN" dirty="0" err="1">
                <a:solidFill>
                  <a:schemeClr val="accent6"/>
                </a:solidFill>
                <a:latin typeface="Times New Roman" panose="02020603050405020304" pitchFamily="18" charset="0"/>
                <a:cs typeface="Times New Roman" panose="02020603050405020304" pitchFamily="18" charset="0"/>
              </a:rPr>
              <a:t>Anshari</a:t>
            </a:r>
            <a:r>
              <a:rPr lang="en-IN" dirty="0">
                <a:solidFill>
                  <a:schemeClr val="accent6"/>
                </a:solidFill>
                <a:latin typeface="Times New Roman" panose="02020603050405020304" pitchFamily="18" charset="0"/>
                <a:cs typeface="Times New Roman" panose="02020603050405020304" pitchFamily="18" charset="0"/>
              </a:rPr>
              <a:t>, Filip Benes, </a:t>
            </a:r>
            <a:r>
              <a:rPr lang="en-IN" dirty="0" err="1">
                <a:solidFill>
                  <a:schemeClr val="accent6"/>
                </a:solidFill>
                <a:latin typeface="Times New Roman" panose="02020603050405020304" pitchFamily="18" charset="0"/>
                <a:cs typeface="Times New Roman" panose="02020603050405020304" pitchFamily="18" charset="0"/>
              </a:rPr>
              <a:t>Fransiskus</a:t>
            </a:r>
            <a:r>
              <a:rPr lang="en-IN" dirty="0">
                <a:solidFill>
                  <a:schemeClr val="accent6"/>
                </a:solidFill>
                <a:latin typeface="Times New Roman" panose="02020603050405020304" pitchFamily="18" charset="0"/>
                <a:cs typeface="Times New Roman" panose="02020603050405020304" pitchFamily="18" charset="0"/>
              </a:rPr>
              <a:t> Tatas Dwi </a:t>
            </a:r>
            <a:r>
              <a:rPr lang="en-IN" dirty="0" err="1">
                <a:solidFill>
                  <a:schemeClr val="accent6"/>
                </a:solidFill>
                <a:latin typeface="Times New Roman" panose="02020603050405020304" pitchFamily="18" charset="0"/>
                <a:cs typeface="Times New Roman" panose="02020603050405020304" pitchFamily="18" charset="0"/>
              </a:rPr>
              <a:t>Atmaji</a:t>
            </a:r>
            <a:r>
              <a:rPr lang="en-IN" dirty="0">
                <a:solidFill>
                  <a:schemeClr val="accent6"/>
                </a:solidFill>
                <a:latin typeface="Times New Roman" panose="02020603050405020304" pitchFamily="18" charset="0"/>
                <a:cs typeface="Times New Roman" panose="02020603050405020304" pitchFamily="18" charset="0"/>
              </a:rPr>
              <a:t>, Imam </a:t>
            </a:r>
            <a:r>
              <a:rPr lang="en-IN" dirty="0" err="1">
                <a:solidFill>
                  <a:schemeClr val="accent6"/>
                </a:solidFill>
                <a:latin typeface="Times New Roman" panose="02020603050405020304" pitchFamily="18" charset="0"/>
                <a:cs typeface="Times New Roman" panose="02020603050405020304" pitchFamily="18" charset="0"/>
              </a:rPr>
              <a:t>Fahrurrozi</a:t>
            </a:r>
            <a:r>
              <a:rPr lang="en-IN" dirty="0">
                <a:solidFill>
                  <a:schemeClr val="accent6"/>
                </a:solidFill>
                <a:latin typeface="Times New Roman" panose="02020603050405020304" pitchFamily="18" charset="0"/>
                <a:cs typeface="Times New Roman" panose="02020603050405020304" pitchFamily="18" charset="0"/>
              </a:rPr>
              <a:t>, Ahmad </a:t>
            </a:r>
            <a:r>
              <a:rPr lang="en-IN" dirty="0" err="1">
                <a:solidFill>
                  <a:schemeClr val="accent6"/>
                </a:solidFill>
                <a:latin typeface="Times New Roman" panose="02020603050405020304" pitchFamily="18" charset="0"/>
                <a:cs typeface="Times New Roman" panose="02020603050405020304" pitchFamily="18" charset="0"/>
              </a:rPr>
              <a:t>Fathan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Hidayatullah</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Jongtae</a:t>
            </a:r>
            <a:r>
              <a:rPr lang="en-IN" dirty="0">
                <a:solidFill>
                  <a:schemeClr val="accent6"/>
                </a:solidFill>
                <a:latin typeface="Times New Roman" panose="02020603050405020304" pitchFamily="18" charset="0"/>
                <a:cs typeface="Times New Roman" panose="02020603050405020304" pitchFamily="18" charset="0"/>
              </a:rPr>
              <a:t> Rhee</a:t>
            </a:r>
            <a:r>
              <a:rPr lang="en-IN" b="1" dirty="0">
                <a:solidFill>
                  <a:schemeClr val="accent6"/>
                </a:solidFill>
                <a:latin typeface="Times New Roman" panose="02020603050405020304" pitchFamily="18" charset="0"/>
                <a:cs typeface="Times New Roman" panose="02020603050405020304" pitchFamily="18" charset="0"/>
              </a:rPr>
              <a:t>, “Blood glucose prediction model for type 1 diabetes based on artificial neural network with time-domain features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Journal of Biomedical Informatics</a:t>
            </a:r>
            <a:r>
              <a:rPr lang="en-IN" dirty="0">
                <a:solidFill>
                  <a:schemeClr val="accent6"/>
                </a:solidFill>
                <a:latin typeface="Times New Roman" panose="02020603050405020304" pitchFamily="18" charset="0"/>
                <a:cs typeface="Times New Roman" panose="02020603050405020304" pitchFamily="18" charset="0"/>
              </a:rPr>
              <a:t>, 109 (2021) 103538</a:t>
            </a:r>
            <a:r>
              <a:rPr lang="en-IN" dirty="0">
                <a:latin typeface="Times New Roman" panose="02020603050405020304" pitchFamily="18" charset="0"/>
                <a:cs typeface="Times New Roman" panose="02020603050405020304" pitchFamily="18" charset="0"/>
              </a:rPr>
              <a:t>.</a:t>
            </a:r>
            <a:endParaRPr lang="en-US"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6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176317" y="77107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rgbClr val="00B050"/>
                </a:solidFill>
                <a:latin typeface="Times New Roman"/>
                <a:ea typeface="Times New Roman"/>
                <a:cs typeface="Times New Roman"/>
                <a:sym typeface="Times New Roman"/>
              </a:rPr>
              <a:t> 4</a:t>
            </a: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err="1">
                <a:solidFill>
                  <a:srgbClr val="FF0000"/>
                </a:solidFill>
                <a:latin typeface="Times New Roman" panose="02020603050405020304" pitchFamily="18" charset="0"/>
                <a:cs typeface="Times New Roman" panose="02020603050405020304" pitchFamily="18" charset="0"/>
              </a:rPr>
              <a:t>Jobeda</a:t>
            </a:r>
            <a:r>
              <a:rPr lang="en-IN" sz="2000" dirty="0">
                <a:solidFill>
                  <a:srgbClr val="FF0000"/>
                </a:solidFill>
                <a:latin typeface="Times New Roman" panose="02020603050405020304" pitchFamily="18" charset="0"/>
                <a:cs typeface="Times New Roman" panose="02020603050405020304" pitchFamily="18" charset="0"/>
              </a:rPr>
              <a:t> Jamal Khanam &amp; Simon Y. Foo (2021) </a:t>
            </a:r>
            <a:r>
              <a:rPr lang="en-IN" sz="2000" dirty="0">
                <a:latin typeface="Times New Roman" panose="02020603050405020304" pitchFamily="18" charset="0"/>
                <a:cs typeface="Times New Roman" panose="02020603050405020304" pitchFamily="18" charset="0"/>
              </a:rPr>
              <a:t>conducted a study on </a:t>
            </a:r>
            <a:r>
              <a:rPr lang="en-IN" sz="2000" b="1" dirty="0">
                <a:latin typeface="Times New Roman" panose="02020603050405020304" pitchFamily="18" charset="0"/>
                <a:cs typeface="Times New Roman" panose="02020603050405020304" pitchFamily="18" charset="0"/>
              </a:rPr>
              <a:t>"A comparison of machine learning algorithms for diabetes prediction“</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Compared various machine learning algorithms for predicting diabetes.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Evaluated the performance of each algorithm using standard metrics like accuracy, precision, and recall.</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Merits: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a comprehensive comparison of different machine learning algorithms for diabetes prediction.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identify the most effective algorithm based on performance metrics.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Offers insights into the strengths and weaknesses of various predictive models.</a:t>
            </a:r>
            <a:endParaRPr lang="en-IN" sz="2200" dirty="0"/>
          </a:p>
        </p:txBody>
      </p:sp>
      <p:sp>
        <p:nvSpPr>
          <p:cNvPr id="5" name="Rectangle 4">
            <a:extLst>
              <a:ext uri="{FF2B5EF4-FFF2-40B4-BE49-F238E27FC236}">
                <a16:creationId xmlns:a16="http://schemas.microsoft.com/office/drawing/2014/main" id="{64A33E25-A18F-42A3-B481-9A67DFA9DE4D}"/>
              </a:ext>
            </a:extLst>
          </p:cNvPr>
          <p:cNvSpPr/>
          <p:nvPr/>
        </p:nvSpPr>
        <p:spPr>
          <a:xfrm>
            <a:off x="238125" y="5697794"/>
            <a:ext cx="8649843" cy="523220"/>
          </a:xfrm>
          <a:prstGeom prst="rect">
            <a:avLst/>
          </a:prstGeom>
        </p:spPr>
        <p:txBody>
          <a:bodyPr wrap="square">
            <a:spAutoFit/>
          </a:bodyPr>
          <a:lstStyle/>
          <a:p>
            <a:pPr algn="just">
              <a:defRPr/>
            </a:pPr>
            <a:r>
              <a:rPr lang="en-US" dirty="0" err="1">
                <a:solidFill>
                  <a:schemeClr val="accent6"/>
                </a:solidFill>
                <a:latin typeface="Times New Roman" panose="02020603050405020304" pitchFamily="18" charset="0"/>
                <a:cs typeface="Times New Roman" panose="02020603050405020304" pitchFamily="18" charset="0"/>
              </a:rPr>
              <a:t>Jobeda</a:t>
            </a:r>
            <a:r>
              <a:rPr lang="en-US" dirty="0">
                <a:solidFill>
                  <a:schemeClr val="accent6"/>
                </a:solidFill>
                <a:latin typeface="Times New Roman" panose="02020603050405020304" pitchFamily="18" charset="0"/>
                <a:cs typeface="Times New Roman" panose="02020603050405020304" pitchFamily="18" charset="0"/>
              </a:rPr>
              <a:t> Jamal Khanam, Simon Y. Foo</a:t>
            </a:r>
            <a:r>
              <a:rPr lang="en-US" b="1" dirty="0">
                <a:solidFill>
                  <a:schemeClr val="accent6"/>
                </a:solidFill>
                <a:latin typeface="Times New Roman" panose="02020603050405020304" pitchFamily="18" charset="0"/>
                <a:cs typeface="Times New Roman" panose="02020603050405020304" pitchFamily="18" charset="0"/>
              </a:rPr>
              <a:t>,</a:t>
            </a:r>
            <a:r>
              <a:rPr lang="en-US" dirty="0">
                <a:solidFill>
                  <a:schemeClr val="accent6"/>
                </a:solidFill>
                <a:latin typeface="Times New Roman" panose="02020603050405020304" pitchFamily="18" charset="0"/>
                <a:cs typeface="Times New Roman" panose="02020603050405020304" pitchFamily="18" charset="0"/>
              </a:rPr>
              <a:t> “</a:t>
            </a:r>
            <a:r>
              <a:rPr lang="en-US" b="1" dirty="0">
                <a:solidFill>
                  <a:schemeClr val="accent6"/>
                </a:solidFill>
                <a:latin typeface="Times New Roman" panose="02020603050405020304" pitchFamily="18" charset="0"/>
                <a:cs typeface="Times New Roman" panose="02020603050405020304" pitchFamily="18" charset="0"/>
              </a:rPr>
              <a:t>A comparison of machine learning algorithms for diabetes prediction</a:t>
            </a:r>
            <a:r>
              <a:rPr lang="en-US" dirty="0">
                <a:solidFill>
                  <a:schemeClr val="accent6"/>
                </a:solidFill>
                <a:latin typeface="Times New Roman" panose="02020603050405020304" pitchFamily="18" charset="0"/>
                <a:cs typeface="Times New Roman" panose="02020603050405020304" pitchFamily="18" charset="0"/>
              </a:rPr>
              <a:t>”, </a:t>
            </a:r>
            <a:r>
              <a:rPr lang="en-US" i="1" dirty="0">
                <a:solidFill>
                  <a:schemeClr val="accent6"/>
                </a:solidFill>
                <a:latin typeface="Times New Roman" panose="02020603050405020304" pitchFamily="18" charset="0"/>
                <a:cs typeface="Times New Roman" panose="02020603050405020304" pitchFamily="18" charset="0"/>
              </a:rPr>
              <a:t>ICT Express 7 (2021) 432-439</a:t>
            </a:r>
            <a:r>
              <a:rPr lang="en-US" dirty="0">
                <a:solidFill>
                  <a:schemeClr val="accent6"/>
                </a:solidFill>
              </a:rPr>
              <a:t>.</a:t>
            </a:r>
            <a:endParaRPr lang="en-US" dirty="0">
              <a:solidFill>
                <a:schemeClr val="accent6"/>
              </a:solidFill>
              <a:cs typeface="Arial" charset="0"/>
            </a:endParaRPr>
          </a:p>
        </p:txBody>
      </p:sp>
    </p:spTree>
    <p:extLst>
      <p:ext uri="{BB962C8B-B14F-4D97-AF65-F5344CB8AC3E}">
        <p14:creationId xmlns:p14="http://schemas.microsoft.com/office/powerpoint/2010/main" val="208209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363443" y="895103"/>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4</a:t>
            </a:r>
            <a:r>
              <a:rPr lang="en-US" sz="2800" b="1" i="0" u="none" strike="noStrike" cap="none" dirty="0">
                <a:solidFill>
                  <a:srgbClr val="00B050"/>
                </a:solidFill>
                <a:latin typeface="Times New Roman"/>
                <a:ea typeface="Times New Roman"/>
                <a:cs typeface="Times New Roman"/>
                <a:sym typeface="Times New Roman"/>
              </a:rPr>
              <a:t>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Performance may vary depending on the quality and characteristics of the dataset used.</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study may not account for algorithm-specific tuning and optimization processes.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substantial computational resources for evaluating multiple algorithms.</a:t>
            </a:r>
          </a:p>
        </p:txBody>
      </p:sp>
      <p:sp>
        <p:nvSpPr>
          <p:cNvPr id="3" name="Rectangle 2">
            <a:extLst>
              <a:ext uri="{FF2B5EF4-FFF2-40B4-BE49-F238E27FC236}">
                <a16:creationId xmlns:a16="http://schemas.microsoft.com/office/drawing/2014/main" id="{E68772FD-0BBD-119D-4058-8A408CC1D5DD}"/>
              </a:ext>
            </a:extLst>
          </p:cNvPr>
          <p:cNvSpPr/>
          <p:nvPr/>
        </p:nvSpPr>
        <p:spPr>
          <a:xfrm>
            <a:off x="247077" y="5709305"/>
            <a:ext cx="8649843" cy="523220"/>
          </a:xfrm>
          <a:prstGeom prst="rect">
            <a:avLst/>
          </a:prstGeom>
        </p:spPr>
        <p:txBody>
          <a:bodyPr wrap="square">
            <a:spAutoFit/>
          </a:bodyPr>
          <a:lstStyle/>
          <a:p>
            <a:pPr algn="just">
              <a:defRPr/>
            </a:pPr>
            <a:r>
              <a:rPr lang="en-US" dirty="0" err="1">
                <a:solidFill>
                  <a:schemeClr val="accent6"/>
                </a:solidFill>
                <a:latin typeface="Times New Roman" panose="02020603050405020304" pitchFamily="18" charset="0"/>
                <a:cs typeface="Times New Roman" panose="02020603050405020304" pitchFamily="18" charset="0"/>
              </a:rPr>
              <a:t>Jobeda</a:t>
            </a:r>
            <a:r>
              <a:rPr lang="en-US" dirty="0">
                <a:solidFill>
                  <a:schemeClr val="accent6"/>
                </a:solidFill>
                <a:latin typeface="Times New Roman" panose="02020603050405020304" pitchFamily="18" charset="0"/>
                <a:cs typeface="Times New Roman" panose="02020603050405020304" pitchFamily="18" charset="0"/>
              </a:rPr>
              <a:t> Jamal Khanam, Simon Y. Foo</a:t>
            </a:r>
            <a:r>
              <a:rPr lang="en-US" b="1" dirty="0">
                <a:solidFill>
                  <a:schemeClr val="accent6"/>
                </a:solidFill>
                <a:latin typeface="Times New Roman" panose="02020603050405020304" pitchFamily="18" charset="0"/>
                <a:cs typeface="Times New Roman" panose="02020603050405020304" pitchFamily="18" charset="0"/>
              </a:rPr>
              <a:t>,</a:t>
            </a:r>
            <a:r>
              <a:rPr lang="en-US" dirty="0">
                <a:solidFill>
                  <a:schemeClr val="accent6"/>
                </a:solidFill>
                <a:latin typeface="Times New Roman" panose="02020603050405020304" pitchFamily="18" charset="0"/>
                <a:cs typeface="Times New Roman" panose="02020603050405020304" pitchFamily="18" charset="0"/>
              </a:rPr>
              <a:t> “</a:t>
            </a:r>
            <a:r>
              <a:rPr lang="en-US" b="1" dirty="0">
                <a:solidFill>
                  <a:schemeClr val="accent6"/>
                </a:solidFill>
                <a:latin typeface="Times New Roman" panose="02020603050405020304" pitchFamily="18" charset="0"/>
                <a:cs typeface="Times New Roman" panose="02020603050405020304" pitchFamily="18" charset="0"/>
              </a:rPr>
              <a:t>A comparison of machine learning algorithms for diabetes prediction</a:t>
            </a:r>
            <a:r>
              <a:rPr lang="en-US" dirty="0">
                <a:solidFill>
                  <a:schemeClr val="accent6"/>
                </a:solidFill>
                <a:latin typeface="Times New Roman" panose="02020603050405020304" pitchFamily="18" charset="0"/>
                <a:cs typeface="Times New Roman" panose="02020603050405020304" pitchFamily="18" charset="0"/>
              </a:rPr>
              <a:t>”, </a:t>
            </a:r>
            <a:r>
              <a:rPr lang="en-US" i="1" dirty="0">
                <a:solidFill>
                  <a:schemeClr val="accent6"/>
                </a:solidFill>
                <a:latin typeface="Times New Roman" panose="02020603050405020304" pitchFamily="18" charset="0"/>
                <a:cs typeface="Times New Roman" panose="02020603050405020304" pitchFamily="18" charset="0"/>
              </a:rPr>
              <a:t>ICT Express 7 (2021) 432-439</a:t>
            </a:r>
            <a:r>
              <a:rPr lang="en-US" dirty="0">
                <a:solidFill>
                  <a:schemeClr val="accent6"/>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8963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176317" y="77107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5</a:t>
            </a: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5"/>
            <a:ext cx="8961438" cy="46877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defRPr/>
            </a:pPr>
            <a:r>
              <a:rPr lang="en-US" altLang="en-US" sz="2000" dirty="0" err="1">
                <a:solidFill>
                  <a:srgbClr val="FF0000"/>
                </a:solidFill>
                <a:latin typeface="Times New Roman" panose="02020603050405020304" pitchFamily="18" charset="0"/>
                <a:cs typeface="Times New Roman" panose="02020603050405020304" pitchFamily="18" charset="0"/>
              </a:rPr>
              <a:t>Wonju</a:t>
            </a:r>
            <a:r>
              <a:rPr lang="en-US" altLang="en-US" sz="2000" dirty="0">
                <a:solidFill>
                  <a:srgbClr val="FF0000"/>
                </a:solidFill>
                <a:latin typeface="Times New Roman" panose="02020603050405020304" pitchFamily="18" charset="0"/>
                <a:cs typeface="Times New Roman" panose="02020603050405020304" pitchFamily="18" charset="0"/>
              </a:rPr>
              <a:t> </a:t>
            </a:r>
            <a:r>
              <a:rPr lang="en-US" altLang="en-US" sz="2000" dirty="0" err="1">
                <a:solidFill>
                  <a:srgbClr val="FF0000"/>
                </a:solidFill>
                <a:latin typeface="Times New Roman" panose="02020603050405020304" pitchFamily="18" charset="0"/>
                <a:cs typeface="Times New Roman" panose="02020603050405020304" pitchFamily="18" charset="0"/>
              </a:rPr>
              <a:t>Seoa</a:t>
            </a:r>
            <a:r>
              <a:rPr lang="en-US" altLang="en-US" sz="2000" dirty="0">
                <a:solidFill>
                  <a:srgbClr val="FF0000"/>
                </a:solidFill>
                <a:latin typeface="Times New Roman" panose="02020603050405020304" pitchFamily="18" charset="0"/>
                <a:cs typeface="Times New Roman" panose="02020603050405020304" pitchFamily="18" charset="0"/>
              </a:rPr>
              <a:t> </a:t>
            </a:r>
            <a:r>
              <a:rPr lang="en-US" altLang="en-US" sz="2000" i="1" dirty="0">
                <a:latin typeface="Times New Roman" panose="02020603050405020304" pitchFamily="18" charset="0"/>
                <a:cs typeface="Times New Roman" panose="02020603050405020304" pitchFamily="18" charset="0"/>
              </a:rPr>
              <a:t>et al</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FF0000"/>
                </a:solidFill>
                <a:latin typeface="Times New Roman" panose="02020603050405020304" pitchFamily="18" charset="0"/>
                <a:cs typeface="Times New Roman" panose="02020603050405020304" pitchFamily="18" charset="0"/>
              </a:rPr>
              <a:t>(2021) </a:t>
            </a:r>
            <a:r>
              <a:rPr lang="en-US" altLang="en-US" sz="2000" dirty="0">
                <a:latin typeface="Times New Roman" panose="02020603050405020304" pitchFamily="18" charset="0"/>
                <a:cs typeface="Times New Roman" panose="02020603050405020304" pitchFamily="18" charset="0"/>
              </a:rPr>
              <a:t>performed a study on “</a:t>
            </a:r>
            <a:r>
              <a:rPr lang="en-US" altLang="en-US" sz="2000" b="1" dirty="0">
                <a:latin typeface="Times New Roman" panose="02020603050405020304" pitchFamily="18" charset="0"/>
                <a:cs typeface="Times New Roman" panose="02020603050405020304" pitchFamily="18" charset="0"/>
              </a:rPr>
              <a:t>A personalized blood glucose level prediction model with a fine-tuning strategy: A proof-of-concept study”</a:t>
            </a:r>
          </a:p>
          <a:p>
            <a:pPr algn="just">
              <a:spcBef>
                <a:spcPct val="0"/>
              </a:spcBef>
              <a:defRPr/>
            </a:pPr>
            <a:endParaRPr lang="en-US" alt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Methodologies Adopted</a:t>
            </a:r>
            <a:r>
              <a:rPr lang="en-US" sz="2000" dirty="0">
                <a:solidFill>
                  <a:srgbClr val="FF0000"/>
                </a:solidFill>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Collection</a:t>
            </a:r>
            <a:r>
              <a:rPr lang="en-US" sz="2000" dirty="0">
                <a:latin typeface="Times New Roman" panose="02020603050405020304" pitchFamily="18" charset="0"/>
                <a:cs typeface="Times New Roman" panose="02020603050405020304" pitchFamily="18" charset="0"/>
              </a:rPr>
              <a:t>: Real-world CGM data, contextual info (meal intake, physical activity, insulin dosage).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Model Development</a:t>
            </a:r>
            <a:r>
              <a:rPr lang="en-US" sz="2000" dirty="0">
                <a:latin typeface="Times New Roman" panose="02020603050405020304" pitchFamily="18" charset="0"/>
                <a:cs typeface="Times New Roman" panose="02020603050405020304" pitchFamily="18" charset="0"/>
              </a:rPr>
              <a:t>: Initial training on a generic dataset using regression models and neural networks.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Fine-Tuning Strategy</a:t>
            </a:r>
            <a:r>
              <a:rPr lang="en-US" sz="2000" dirty="0">
                <a:latin typeface="Times New Roman" panose="02020603050405020304" pitchFamily="18" charset="0"/>
                <a:cs typeface="Times New Roman" panose="02020603050405020304" pitchFamily="18" charset="0"/>
              </a:rPr>
              <a:t>: Transfer learning for personalization, custom loss function for glucose response variability.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Evaluation</a:t>
            </a:r>
            <a:r>
              <a:rPr lang="en-US" sz="2000" dirty="0">
                <a:latin typeface="Times New Roman" panose="02020603050405020304" pitchFamily="18" charset="0"/>
                <a:cs typeface="Times New Roman" panose="02020603050405020304" pitchFamily="18" charset="0"/>
              </a:rPr>
              <a:t>: Metrics (MAE, RMSE), comparative analysis with baseline models.</a:t>
            </a:r>
          </a:p>
          <a:p>
            <a:pPr algn="just">
              <a:spcBef>
                <a:spcPct val="0"/>
              </a:spcBef>
              <a:defRPr/>
            </a:pPr>
            <a:endParaRPr lang="en-IN" altLang="en-US"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1D95AAF-86A7-3796-8190-CEEF464E563E}"/>
              </a:ext>
            </a:extLst>
          </p:cNvPr>
          <p:cNvSpPr/>
          <p:nvPr/>
        </p:nvSpPr>
        <p:spPr>
          <a:xfrm>
            <a:off x="238125" y="5697794"/>
            <a:ext cx="8649843" cy="738187"/>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Wonju</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Seoa</a:t>
            </a:r>
            <a:r>
              <a:rPr lang="en-IN" dirty="0">
                <a:solidFill>
                  <a:schemeClr val="accent6"/>
                </a:solidFill>
                <a:latin typeface="Times New Roman" panose="02020603050405020304" pitchFamily="18" charset="0"/>
                <a:cs typeface="Times New Roman" panose="02020603050405020304" pitchFamily="18" charset="0"/>
              </a:rPr>
              <a:t>, Sung-</a:t>
            </a:r>
            <a:r>
              <a:rPr lang="en-IN" dirty="0" err="1">
                <a:solidFill>
                  <a:schemeClr val="accent6"/>
                </a:solidFill>
                <a:latin typeface="Times New Roman" panose="02020603050405020304" pitchFamily="18" charset="0"/>
                <a:cs typeface="Times New Roman" panose="02020603050405020304" pitchFamily="18" charset="0"/>
              </a:rPr>
              <a:t>Woon</a:t>
            </a:r>
            <a:r>
              <a:rPr lang="en-IN" dirty="0">
                <a:solidFill>
                  <a:schemeClr val="accent6"/>
                </a:solidFill>
                <a:latin typeface="Times New Roman" panose="02020603050405020304" pitchFamily="18" charset="0"/>
                <a:cs typeface="Times New Roman" panose="02020603050405020304" pitchFamily="18" charset="0"/>
              </a:rPr>
              <a:t> Park, </a:t>
            </a:r>
            <a:r>
              <a:rPr lang="en-IN" dirty="0" err="1">
                <a:solidFill>
                  <a:schemeClr val="accent6"/>
                </a:solidFill>
                <a:latin typeface="Times New Roman" panose="02020603050405020304" pitchFamily="18" charset="0"/>
                <a:cs typeface="Times New Roman" panose="02020603050405020304" pitchFamily="18" charset="0"/>
              </a:rPr>
              <a:t>Namho</a:t>
            </a:r>
            <a:r>
              <a:rPr lang="en-IN" dirty="0">
                <a:solidFill>
                  <a:schemeClr val="accent6"/>
                </a:solidFill>
                <a:latin typeface="Times New Roman" panose="02020603050405020304" pitchFamily="18" charset="0"/>
                <a:cs typeface="Times New Roman" panose="02020603050405020304" pitchFamily="18" charset="0"/>
              </a:rPr>
              <a:t> Kima, Sang-Man </a:t>
            </a:r>
            <a:r>
              <a:rPr lang="en-IN" dirty="0" err="1">
                <a:solidFill>
                  <a:schemeClr val="accent6"/>
                </a:solidFill>
                <a:latin typeface="Times New Roman" panose="02020603050405020304" pitchFamily="18" charset="0"/>
                <a:cs typeface="Times New Roman" panose="02020603050405020304" pitchFamily="18" charset="0"/>
              </a:rPr>
              <a:t>Jinc</a:t>
            </a:r>
            <a:r>
              <a:rPr lang="en-IN" dirty="0">
                <a:solidFill>
                  <a:schemeClr val="accent6"/>
                </a:solidFill>
                <a:latin typeface="Times New Roman" panose="02020603050405020304" pitchFamily="18" charset="0"/>
                <a:cs typeface="Times New Roman" panose="02020603050405020304" pitchFamily="18" charset="0"/>
              </a:rPr>
              <a:t>, Sung-Min Parka</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 personalized blood glucose level prediction model with a fine-tuning strategy: A proof-of-concept study</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Computer Methods and Programs in Biomedicine</a:t>
            </a:r>
            <a:r>
              <a:rPr lang="en-IN" dirty="0">
                <a:solidFill>
                  <a:schemeClr val="accent6"/>
                </a:solidFill>
                <a:latin typeface="Times New Roman" panose="02020603050405020304" pitchFamily="18" charset="0"/>
                <a:cs typeface="Times New Roman" panose="02020603050405020304" pitchFamily="18" charset="0"/>
              </a:rPr>
              <a:t>, 211 (2021) 106424.</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119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349708" y="1003949"/>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5</a:t>
            </a:r>
            <a:r>
              <a:rPr lang="en-US" sz="2800" b="1" i="0" u="none" strike="noStrike" cap="none" dirty="0">
                <a:solidFill>
                  <a:srgbClr val="00B050"/>
                </a:solidFill>
                <a:latin typeface="Times New Roman"/>
                <a:ea typeface="Times New Roman"/>
                <a:cs typeface="Times New Roman"/>
                <a:sym typeface="Times New Roman"/>
              </a:rPr>
              <a:t> Contd.. </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Improved prediction accuracy through personalized fine-tuning.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Tailored to individual patient data.</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Incorporates meal intake, physical activity, and insulin dosage for more relevant predictions.</a:t>
            </a: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Needs extensive and continuous data collection from patients.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Advanced machine learning techniques increase model complexity.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May not perform well without sufficient patient-specific data</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738187"/>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Wonju</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Seoa</a:t>
            </a:r>
            <a:r>
              <a:rPr lang="en-IN" dirty="0">
                <a:solidFill>
                  <a:schemeClr val="accent6"/>
                </a:solidFill>
                <a:latin typeface="Times New Roman" panose="02020603050405020304" pitchFamily="18" charset="0"/>
                <a:cs typeface="Times New Roman" panose="02020603050405020304" pitchFamily="18" charset="0"/>
              </a:rPr>
              <a:t>, Sung-</a:t>
            </a:r>
            <a:r>
              <a:rPr lang="en-IN" dirty="0" err="1">
                <a:solidFill>
                  <a:schemeClr val="accent6"/>
                </a:solidFill>
                <a:latin typeface="Times New Roman" panose="02020603050405020304" pitchFamily="18" charset="0"/>
                <a:cs typeface="Times New Roman" panose="02020603050405020304" pitchFamily="18" charset="0"/>
              </a:rPr>
              <a:t>Woon</a:t>
            </a:r>
            <a:r>
              <a:rPr lang="en-IN" dirty="0">
                <a:solidFill>
                  <a:schemeClr val="accent6"/>
                </a:solidFill>
                <a:latin typeface="Times New Roman" panose="02020603050405020304" pitchFamily="18" charset="0"/>
                <a:cs typeface="Times New Roman" panose="02020603050405020304" pitchFamily="18" charset="0"/>
              </a:rPr>
              <a:t> Park, </a:t>
            </a:r>
            <a:r>
              <a:rPr lang="en-IN" dirty="0" err="1">
                <a:solidFill>
                  <a:schemeClr val="accent6"/>
                </a:solidFill>
                <a:latin typeface="Times New Roman" panose="02020603050405020304" pitchFamily="18" charset="0"/>
                <a:cs typeface="Times New Roman" panose="02020603050405020304" pitchFamily="18" charset="0"/>
              </a:rPr>
              <a:t>Namho</a:t>
            </a:r>
            <a:r>
              <a:rPr lang="en-IN" dirty="0">
                <a:solidFill>
                  <a:schemeClr val="accent6"/>
                </a:solidFill>
                <a:latin typeface="Times New Roman" panose="02020603050405020304" pitchFamily="18" charset="0"/>
                <a:cs typeface="Times New Roman" panose="02020603050405020304" pitchFamily="18" charset="0"/>
              </a:rPr>
              <a:t> Kima, Sang-Man </a:t>
            </a:r>
            <a:r>
              <a:rPr lang="en-IN" dirty="0" err="1">
                <a:solidFill>
                  <a:schemeClr val="accent6"/>
                </a:solidFill>
                <a:latin typeface="Times New Roman" panose="02020603050405020304" pitchFamily="18" charset="0"/>
                <a:cs typeface="Times New Roman" panose="02020603050405020304" pitchFamily="18" charset="0"/>
              </a:rPr>
              <a:t>Jinc</a:t>
            </a:r>
            <a:r>
              <a:rPr lang="en-IN" dirty="0">
                <a:solidFill>
                  <a:schemeClr val="accent6"/>
                </a:solidFill>
                <a:latin typeface="Times New Roman" panose="02020603050405020304" pitchFamily="18" charset="0"/>
                <a:cs typeface="Times New Roman" panose="02020603050405020304" pitchFamily="18" charset="0"/>
              </a:rPr>
              <a:t>, Sung-Min Parka</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 personalized blood glucose level prediction model with a fine-tuning strategy: A proof-of-concept study</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Computer Methods and Programs in Biomedicine</a:t>
            </a:r>
            <a:r>
              <a:rPr lang="en-IN" dirty="0">
                <a:solidFill>
                  <a:schemeClr val="accent6"/>
                </a:solidFill>
                <a:latin typeface="Times New Roman" panose="02020603050405020304" pitchFamily="18" charset="0"/>
                <a:cs typeface="Times New Roman" panose="02020603050405020304" pitchFamily="18" charset="0"/>
              </a:rPr>
              <a:t>, 211 (2021) 106424</a:t>
            </a:r>
            <a:r>
              <a:rPr lang="en-IN" dirty="0">
                <a:solidFill>
                  <a:srgbClr val="002060"/>
                </a:solidFill>
                <a:latin typeface="Times New Roman" panose="02020603050405020304" pitchFamily="18" charset="0"/>
                <a:cs typeface="Times New Roman" panose="02020603050405020304" pitchFamily="18" charset="0"/>
              </a:rPr>
              <a:t>.</a:t>
            </a:r>
            <a:endParaRPr 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6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614255" y="762000"/>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rgbClr val="00B050"/>
                </a:solidFill>
                <a:latin typeface="Times New Roman"/>
                <a:ea typeface="Times New Roman"/>
                <a:cs typeface="Times New Roman"/>
                <a:sym typeface="Times New Roman"/>
              </a:rPr>
              <a:t> 6</a:t>
            </a: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rgbClr val="FF0000"/>
                </a:solidFill>
                <a:latin typeface="Times New Roman" panose="02020603050405020304" pitchFamily="18" charset="0"/>
                <a:cs typeface="Times New Roman" panose="02020603050405020304" pitchFamily="18" charset="0"/>
              </a:rPr>
              <a:t>Hatice </a:t>
            </a:r>
            <a:r>
              <a:rPr lang="en-IN" sz="2000" dirty="0" err="1">
                <a:solidFill>
                  <a:srgbClr val="FF0000"/>
                </a:solidFill>
                <a:latin typeface="Times New Roman" panose="02020603050405020304" pitchFamily="18" charset="0"/>
                <a:cs typeface="Times New Roman" panose="02020603050405020304" pitchFamily="18" charset="0"/>
              </a:rPr>
              <a:t>Vildan</a:t>
            </a:r>
            <a:r>
              <a:rPr lang="en-IN" sz="2000" dirty="0">
                <a:solidFill>
                  <a:srgbClr val="FF0000"/>
                </a:solidFill>
                <a:latin typeface="Times New Roman" panose="02020603050405020304" pitchFamily="18" charset="0"/>
                <a:cs typeface="Times New Roman" panose="02020603050405020304" pitchFamily="18" charset="0"/>
              </a:rPr>
              <a:t> </a:t>
            </a:r>
            <a:r>
              <a:rPr lang="en-IN" sz="2000" dirty="0" err="1">
                <a:solidFill>
                  <a:srgbClr val="FF0000"/>
                </a:solidFill>
                <a:latin typeface="Times New Roman" panose="02020603050405020304" pitchFamily="18" charset="0"/>
                <a:cs typeface="Times New Roman" panose="02020603050405020304" pitchFamily="18" charset="0"/>
              </a:rPr>
              <a:t>Dudukcu</a:t>
            </a:r>
            <a:r>
              <a:rPr lang="en-IN" sz="2000" dirty="0">
                <a:solidFill>
                  <a:srgbClr val="FF0000"/>
                </a:solidFill>
                <a:latin typeface="Times New Roman" panose="02020603050405020304" pitchFamily="18" charset="0"/>
                <a:cs typeface="Times New Roman" panose="02020603050405020304" pitchFamily="18" charset="0"/>
              </a:rPr>
              <a:t> </a:t>
            </a:r>
            <a:r>
              <a:rPr lang="en-IN" sz="2000" i="1" dirty="0">
                <a:solidFill>
                  <a:schemeClr val="tx1"/>
                </a:solidFill>
                <a:latin typeface="Times New Roman" panose="02020603050405020304" pitchFamily="18" charset="0"/>
                <a:cs typeface="Times New Roman" panose="02020603050405020304" pitchFamily="18" charset="0"/>
              </a:rPr>
              <a:t>et al</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a:t>
            </a:r>
            <a:r>
              <a:rPr lang="en-IN" sz="2000" b="1" dirty="0">
                <a:latin typeface="Times New Roman" panose="02020603050405020304" pitchFamily="18" charset="0"/>
                <a:cs typeface="Times New Roman" panose="02020603050405020304" pitchFamily="18" charset="0"/>
              </a:rPr>
              <a:t> "Blood glucose prediction with deep neural networks using weighted decision level fusion“</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Utilized deep neural networks combined with weighted decision level fusion to predict blood glucose levels.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Integrated multiple prediction models and applied fusion techniques to improve accuracy and robustness.</a:t>
            </a:r>
          </a:p>
          <a:p>
            <a:endParaRPr lang="en-IN"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Enhances prediction accuracy by combining multiple models through weighted decision level fusion.</a:t>
            </a:r>
          </a:p>
          <a:p>
            <a:endParaRPr lang="en-IN" sz="2200" dirty="0"/>
          </a:p>
        </p:txBody>
      </p:sp>
      <p:sp>
        <p:nvSpPr>
          <p:cNvPr id="3" name="Rectangle 2">
            <a:extLst>
              <a:ext uri="{FF2B5EF4-FFF2-40B4-BE49-F238E27FC236}">
                <a16:creationId xmlns:a16="http://schemas.microsoft.com/office/drawing/2014/main" id="{42059544-DB68-DFA3-AF30-83BB7E5312FE}"/>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Hatice </a:t>
            </a:r>
            <a:r>
              <a:rPr lang="en-IN" dirty="0" err="1">
                <a:solidFill>
                  <a:schemeClr val="accent6"/>
                </a:solidFill>
                <a:latin typeface="Times New Roman" panose="02020603050405020304" pitchFamily="18" charset="0"/>
                <a:cs typeface="Times New Roman" panose="02020603050405020304" pitchFamily="18" charset="0"/>
              </a:rPr>
              <a:t>Vildan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Dudukcu</a:t>
            </a:r>
            <a:r>
              <a:rPr lang="en-IN" dirty="0">
                <a:solidFill>
                  <a:schemeClr val="accent6"/>
                </a:solidFill>
                <a:latin typeface="Times New Roman" panose="02020603050405020304" pitchFamily="18" charset="0"/>
                <a:cs typeface="Times New Roman" panose="02020603050405020304" pitchFamily="18" charset="0"/>
              </a:rPr>
              <a:t>, Murat </a:t>
            </a:r>
            <a:r>
              <a:rPr lang="en-IN" dirty="0" err="1">
                <a:solidFill>
                  <a:schemeClr val="accent6"/>
                </a:solidFill>
                <a:latin typeface="Times New Roman" panose="02020603050405020304" pitchFamily="18" charset="0"/>
                <a:cs typeface="Times New Roman" panose="02020603050405020304" pitchFamily="18" charset="0"/>
              </a:rPr>
              <a:t>Taskiran</a:t>
            </a:r>
            <a:r>
              <a:rPr lang="en-IN" dirty="0">
                <a:solidFill>
                  <a:schemeClr val="accent6"/>
                </a:solidFill>
                <a:latin typeface="Times New Roman" panose="02020603050405020304" pitchFamily="18" charset="0"/>
                <a:cs typeface="Times New Roman" panose="02020603050405020304" pitchFamily="18" charset="0"/>
              </a:rPr>
              <a:t>, Tulay Yildirim</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Blood glucose prediction with deep neural networks using weighted decision level fusion</a:t>
            </a:r>
            <a:r>
              <a:rPr lang="en-IN" dirty="0">
                <a:solidFill>
                  <a:schemeClr val="accent6"/>
                </a:solidFill>
                <a:latin typeface="Times New Roman" panose="02020603050405020304" pitchFamily="18" charset="0"/>
                <a:cs typeface="Times New Roman" panose="02020603050405020304" pitchFamily="18" charset="0"/>
              </a:rPr>
              <a:t>”, </a:t>
            </a:r>
            <a:r>
              <a:rPr lang="en-US" i="1" dirty="0">
                <a:solidFill>
                  <a:schemeClr val="accent6"/>
                </a:solidFill>
                <a:latin typeface="Times New Roman" panose="02020603050405020304" pitchFamily="18" charset="0"/>
                <a:cs typeface="Times New Roman" panose="02020603050405020304" pitchFamily="18" charset="0"/>
              </a:rPr>
              <a:t>biocybernetics and biomedical engineering 41 (2021) 1208– 1223</a:t>
            </a:r>
          </a:p>
        </p:txBody>
      </p:sp>
    </p:spTree>
    <p:extLst>
      <p:ext uri="{BB962C8B-B14F-4D97-AF65-F5344CB8AC3E}">
        <p14:creationId xmlns:p14="http://schemas.microsoft.com/office/powerpoint/2010/main" val="109446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19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529845" y="961670"/>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6</a:t>
            </a:r>
            <a:r>
              <a:rPr lang="en-US" sz="2800" b="1" i="0" u="none" strike="noStrike" cap="none" dirty="0">
                <a:solidFill>
                  <a:srgbClr val="00B050"/>
                </a:solidFill>
                <a:latin typeface="Times New Roman"/>
                <a:ea typeface="Times New Roman"/>
                <a:cs typeface="Times New Roman"/>
                <a:sym typeface="Times New Roman"/>
              </a:rPr>
              <a:t>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Deep neural networks capture complex patterns in glucose data effectively.</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Improves robustness and reliability of predictions.</a:t>
            </a: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significant computational resources for training and fusion processes.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Complexity of the model may make it difficult to interpret and fine-tune.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Performance heavily depends on the quality of input data and fusion weights.</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Hatice </a:t>
            </a:r>
            <a:r>
              <a:rPr lang="en-IN" dirty="0" err="1">
                <a:solidFill>
                  <a:schemeClr val="accent6"/>
                </a:solidFill>
                <a:latin typeface="Times New Roman" panose="02020603050405020304" pitchFamily="18" charset="0"/>
                <a:cs typeface="Times New Roman" panose="02020603050405020304" pitchFamily="18" charset="0"/>
              </a:rPr>
              <a:t>Vildan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Dudukcu</a:t>
            </a:r>
            <a:r>
              <a:rPr lang="en-IN" dirty="0">
                <a:solidFill>
                  <a:schemeClr val="accent6"/>
                </a:solidFill>
                <a:latin typeface="Times New Roman" panose="02020603050405020304" pitchFamily="18" charset="0"/>
                <a:cs typeface="Times New Roman" panose="02020603050405020304" pitchFamily="18" charset="0"/>
              </a:rPr>
              <a:t>, Murat </a:t>
            </a:r>
            <a:r>
              <a:rPr lang="en-IN" dirty="0" err="1">
                <a:solidFill>
                  <a:schemeClr val="accent6"/>
                </a:solidFill>
                <a:latin typeface="Times New Roman" panose="02020603050405020304" pitchFamily="18" charset="0"/>
                <a:cs typeface="Times New Roman" panose="02020603050405020304" pitchFamily="18" charset="0"/>
              </a:rPr>
              <a:t>Taskiran</a:t>
            </a:r>
            <a:r>
              <a:rPr lang="en-IN" dirty="0">
                <a:solidFill>
                  <a:schemeClr val="accent6"/>
                </a:solidFill>
                <a:latin typeface="Times New Roman" panose="02020603050405020304" pitchFamily="18" charset="0"/>
                <a:cs typeface="Times New Roman" panose="02020603050405020304" pitchFamily="18" charset="0"/>
              </a:rPr>
              <a:t>, Tulay Yildirim</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Blood glucose prediction with deep neural networks using weighted decision level fusion</a:t>
            </a:r>
            <a:r>
              <a:rPr lang="en-IN" dirty="0">
                <a:solidFill>
                  <a:schemeClr val="accent6"/>
                </a:solidFill>
                <a:latin typeface="Times New Roman" panose="02020603050405020304" pitchFamily="18" charset="0"/>
                <a:cs typeface="Times New Roman" panose="02020603050405020304" pitchFamily="18" charset="0"/>
              </a:rPr>
              <a:t>”, </a:t>
            </a:r>
            <a:r>
              <a:rPr lang="en-US" i="1" dirty="0">
                <a:solidFill>
                  <a:schemeClr val="accent6"/>
                </a:solidFill>
                <a:latin typeface="Times New Roman" panose="02020603050405020304" pitchFamily="18" charset="0"/>
                <a:cs typeface="Times New Roman" panose="02020603050405020304" pitchFamily="18" charset="0"/>
              </a:rPr>
              <a:t>biocybernetics and biomedical engineering 41 (2021) 1208– 1223</a:t>
            </a:r>
          </a:p>
        </p:txBody>
      </p:sp>
    </p:spTree>
    <p:extLst>
      <p:ext uri="{BB962C8B-B14F-4D97-AF65-F5344CB8AC3E}">
        <p14:creationId xmlns:p14="http://schemas.microsoft.com/office/powerpoint/2010/main" val="332190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50" name="Google Shape;150;p1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51" name="Google Shape;151;p1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52" name="Google Shape;152;p1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a:t>
            </a:fld>
            <a:endParaRPr sz="1600" b="1" i="0" u="none" strike="noStrike" cap="none">
              <a:solidFill>
                <a:srgbClr val="FFFFFF"/>
              </a:solidFill>
              <a:latin typeface="Comic Sans MS"/>
              <a:ea typeface="Comic Sans MS"/>
              <a:cs typeface="Comic Sans MS"/>
              <a:sym typeface="Comic Sans MS"/>
            </a:endParaRPr>
          </a:p>
        </p:txBody>
      </p:sp>
      <p:sp>
        <p:nvSpPr>
          <p:cNvPr id="153" name="Google Shape;153;p12"/>
          <p:cNvSpPr txBox="1">
            <a:spLocks noGrp="1"/>
          </p:cNvSpPr>
          <p:nvPr>
            <p:ph type="body" idx="1"/>
          </p:nvPr>
        </p:nvSpPr>
        <p:spPr>
          <a:xfrm>
            <a:off x="452438" y="1158771"/>
            <a:ext cx="7772400" cy="4114800"/>
          </a:xfrm>
          <a:prstGeom prst="rect">
            <a:avLst/>
          </a:prstGeom>
          <a:noFill/>
          <a:ln>
            <a:noFill/>
          </a:ln>
        </p:spPr>
        <p:txBody>
          <a:bodyPr spcFirstLastPara="1" wrap="square" lIns="91425" tIns="45700" rIns="91425" bIns="45700" anchor="t" anchorCtr="0">
            <a:noAutofit/>
          </a:bodyPr>
          <a:lstStyle/>
          <a:p>
            <a:pPr lvl="0" algn="l" rtl="0">
              <a:lnSpc>
                <a:spcPct val="150000"/>
              </a:lnSpc>
              <a:spcBef>
                <a:spcPts val="360"/>
              </a:spcBef>
              <a:spcAft>
                <a:spcPts val="0"/>
              </a:spcAft>
              <a:buSzPts val="1800"/>
              <a:buFont typeface="Arial" panose="020B0604020202020204" pitchFamily="34" charset="0"/>
              <a:buChar char="•"/>
            </a:pPr>
            <a:r>
              <a:rPr lang="en-US" sz="2000" dirty="0">
                <a:latin typeface="Times New Roman" pitchFamily="18" charset="0"/>
                <a:cs typeface="Times New Roman" pitchFamily="18" charset="0"/>
              </a:rPr>
              <a:t>Accurate blood glucose (BG) prediction is crucial for managing type 1 diabetes (T1D) and preventing extreme glucose levels. </a:t>
            </a:r>
          </a:p>
          <a:p>
            <a:pPr lvl="0" algn="l" rtl="0">
              <a:lnSpc>
                <a:spcPct val="150000"/>
              </a:lnSpc>
              <a:spcBef>
                <a:spcPts val="360"/>
              </a:spcBef>
              <a:spcAft>
                <a:spcPts val="0"/>
              </a:spcAft>
              <a:buSzPts val="1800"/>
              <a:buFont typeface="Arial" panose="020B0604020202020204" pitchFamily="34" charset="0"/>
              <a:buChar char="•"/>
            </a:pPr>
            <a:r>
              <a:rPr lang="en-US" sz="2000" dirty="0">
                <a:latin typeface="Times New Roman" pitchFamily="18" charset="0"/>
                <a:cs typeface="Times New Roman" pitchFamily="18" charset="0"/>
              </a:rPr>
              <a:t>While traditional machine learning models effectively handle complex data, they lack interpretability.</a:t>
            </a:r>
          </a:p>
          <a:p>
            <a:pPr lvl="0" algn="l" rtl="0">
              <a:lnSpc>
                <a:spcPct val="150000"/>
              </a:lnSpc>
              <a:spcBef>
                <a:spcPts val="360"/>
              </a:spcBef>
              <a:spcAft>
                <a:spcPts val="0"/>
              </a:spcAft>
              <a:buSzPts val="1800"/>
              <a:buFont typeface="Arial" panose="020B0604020202020204" pitchFamily="34" charset="0"/>
              <a:buChar char="•"/>
            </a:pPr>
            <a:r>
              <a:rPr lang="en-US" sz="2000" dirty="0">
                <a:latin typeface="Times New Roman" pitchFamily="18" charset="0"/>
                <a:cs typeface="Times New Roman" pitchFamily="18" charset="0"/>
              </a:rPr>
              <a:t>Physiological white-box models simulate glucose-insulin dynamics and offer insights into BG fluctuations but are challenging to personalize and computationally intensive. </a:t>
            </a:r>
          </a:p>
          <a:p>
            <a:pPr lvl="0" algn="l" rtl="0">
              <a:lnSpc>
                <a:spcPct val="150000"/>
              </a:lnSpc>
              <a:spcBef>
                <a:spcPts val="360"/>
              </a:spcBef>
              <a:spcAft>
                <a:spcPts val="0"/>
              </a:spcAft>
              <a:buSzPts val="1800"/>
              <a:buFont typeface="Arial" panose="020B0604020202020204" pitchFamily="34" charset="0"/>
              <a:buChar char="•"/>
            </a:pPr>
            <a:r>
              <a:rPr lang="en-US" sz="2000" dirty="0">
                <a:latin typeface="Times New Roman" pitchFamily="18" charset="0"/>
                <a:cs typeface="Times New Roman" pitchFamily="18" charset="0"/>
              </a:rPr>
              <a:t>This research aims to develop a personalized BG prediction algorithm using a physiological white-box model and compare it with advanced black-box models to enhance T1D management tools and improve patient outcomes.</a:t>
            </a:r>
          </a:p>
        </p:txBody>
      </p:sp>
      <p:sp>
        <p:nvSpPr>
          <p:cNvPr id="154" name="Google Shape;154;p12"/>
          <p:cNvSpPr txBox="1">
            <a:spLocks noGrp="1"/>
          </p:cNvSpPr>
          <p:nvPr>
            <p:ph type="dt" idx="10"/>
          </p:nvPr>
        </p:nvSpPr>
        <p:spPr>
          <a:xfrm>
            <a:off x="0" y="6550025"/>
            <a:ext cx="1905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E6DFCBC0-FF8D-4DBE-9B7B-D46C9E3C5A7A}"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a:solidFill>
                <a:srgbClr val="FF0066"/>
              </a:solidFill>
              <a:latin typeface="Arial Rounded"/>
              <a:ea typeface="Arial Rounded"/>
              <a:cs typeface="Arial Rounded"/>
              <a:sym typeface="Arial Rounded"/>
            </a:endParaRPr>
          </a:p>
        </p:txBody>
      </p:sp>
      <p:sp>
        <p:nvSpPr>
          <p:cNvPr id="155" name="Google Shape;155;p1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56" name="Google Shape;156;p1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57" name="Google Shape;157;p1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58" name="Google Shape;158;p12"/>
          <p:cNvSpPr txBox="1"/>
          <p:nvPr/>
        </p:nvSpPr>
        <p:spPr>
          <a:xfrm>
            <a:off x="611560" y="861034"/>
            <a:ext cx="3581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Introduction</a:t>
            </a:r>
            <a:endParaRPr sz="28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681367" y="837245"/>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7</a:t>
            </a:r>
            <a:r>
              <a:rPr lang="en-US" sz="2800" b="1" i="0" u="none" strike="noStrike" cap="none" dirty="0">
                <a:solidFill>
                  <a:schemeClr val="dk1"/>
                </a:solidFill>
                <a:latin typeface="Times New Roman"/>
                <a:ea typeface="Times New Roman"/>
                <a:cs typeface="Times New Roman"/>
                <a:sym typeface="Times New Roman"/>
              </a:rPr>
              <a:t> </a:t>
            </a:r>
            <a:endParaRPr lang="en-US" sz="2800" b="1" i="0" u="none" strike="noStrike" cap="none" dirty="0">
              <a:solidFill>
                <a:schemeClr val="accent1">
                  <a:lumMod val="75000"/>
                </a:schemeClr>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rgbClr val="FF0000"/>
                </a:solidFill>
                <a:latin typeface="Times New Roman" panose="02020603050405020304" pitchFamily="18" charset="0"/>
                <a:cs typeface="Times New Roman" panose="02020603050405020304" pitchFamily="18" charset="0"/>
              </a:rPr>
              <a:t>Shahid Mohammad </a:t>
            </a:r>
            <a:r>
              <a:rPr lang="en-IN" sz="2000" dirty="0" err="1">
                <a:solidFill>
                  <a:srgbClr val="FF0000"/>
                </a:solidFill>
                <a:latin typeface="Times New Roman" panose="02020603050405020304" pitchFamily="18" charset="0"/>
                <a:cs typeface="Times New Roman" panose="02020603050405020304" pitchFamily="18" charset="0"/>
              </a:rPr>
              <a:t>Ganie</a:t>
            </a:r>
            <a:r>
              <a:rPr lang="en-IN" sz="2000" dirty="0">
                <a:solidFill>
                  <a:srgbClr val="FF0000"/>
                </a:solidFill>
                <a:latin typeface="Times New Roman" panose="02020603050405020304" pitchFamily="18" charset="0"/>
                <a:cs typeface="Times New Roman" panose="02020603050405020304" pitchFamily="18" charset="0"/>
              </a:rPr>
              <a:t> &amp; Majid Bashir Malik (2021) </a:t>
            </a:r>
            <a:r>
              <a:rPr lang="en-IN" sz="2000" dirty="0">
                <a:solidFill>
                  <a:schemeClr val="tx1"/>
                </a:solidFill>
                <a:latin typeface="Times New Roman" panose="02020603050405020304" pitchFamily="18" charset="0"/>
                <a:cs typeface="Times New Roman" panose="02020603050405020304" pitchFamily="18" charset="0"/>
              </a:rPr>
              <a:t>performed a study on </a:t>
            </a:r>
            <a:r>
              <a:rPr lang="en-IN" sz="2000" b="1" dirty="0">
                <a:solidFill>
                  <a:schemeClr val="tx1"/>
                </a:solidFill>
                <a:latin typeface="Times New Roman" panose="02020603050405020304" pitchFamily="18" charset="0"/>
                <a:cs typeface="Times New Roman" panose="02020603050405020304" pitchFamily="18" charset="0"/>
              </a:rPr>
              <a:t>“An ensemble Machine Learning approach for predicting Type-I diabetes mellitus based on lifestyle indicators”</a:t>
            </a:r>
          </a:p>
          <a:p>
            <a:endParaRPr lang="en-IN" sz="2000" dirty="0">
              <a:solidFill>
                <a:schemeClr val="tx1"/>
              </a:solidFill>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Applied an ensemble machine learning approach to predict Type-I diabetes using lifestyle indicators (e.g., diet, physical activity).</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Combined multiple machine learning models to improve prediction accuracy and robustness.</a:t>
            </a:r>
          </a:p>
          <a:p>
            <a:endParaRPr lang="en-IN" sz="2000" dirty="0">
              <a:solidFill>
                <a:schemeClr val="tx1"/>
              </a:solidFill>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Utilizes an ensemble approach to enhance prediction accuracy and reduce overfitting.</a:t>
            </a:r>
          </a:p>
          <a:p>
            <a:pPr>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solidFill>
                <a:schemeClr val="accent6"/>
              </a:solidFill>
              <a:latin typeface="Times New Roman" panose="02020603050405020304" pitchFamily="18" charset="0"/>
              <a:cs typeface="Times New Roman" panose="02020603050405020304" pitchFamily="18" charset="0"/>
            </a:endParaRPr>
          </a:p>
          <a:p>
            <a:r>
              <a:rPr lang="en-IN" dirty="0">
                <a:solidFill>
                  <a:schemeClr val="accent6"/>
                </a:solidFill>
                <a:latin typeface="Times New Roman" panose="02020603050405020304" pitchFamily="18" charset="0"/>
                <a:cs typeface="Times New Roman" panose="02020603050405020304" pitchFamily="18" charset="0"/>
              </a:rPr>
              <a:t>Shahid Mohammad </a:t>
            </a:r>
            <a:r>
              <a:rPr lang="en-IN" dirty="0" err="1">
                <a:solidFill>
                  <a:schemeClr val="accent6"/>
                </a:solidFill>
                <a:latin typeface="Times New Roman" panose="02020603050405020304" pitchFamily="18" charset="0"/>
                <a:cs typeface="Times New Roman" panose="02020603050405020304" pitchFamily="18" charset="0"/>
              </a:rPr>
              <a:t>Ganie</a:t>
            </a:r>
            <a:r>
              <a:rPr lang="en-IN" dirty="0">
                <a:solidFill>
                  <a:schemeClr val="accent6"/>
                </a:solidFill>
                <a:latin typeface="Times New Roman" panose="02020603050405020304" pitchFamily="18" charset="0"/>
                <a:cs typeface="Times New Roman" panose="02020603050405020304" pitchFamily="18" charset="0"/>
              </a:rPr>
              <a:t>, Majid Bashir Malik</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An ensemble machine learning approach for predicting Type-I diabetes mellitus based on lifestyle indicators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Health Care Analysis 2 (2022) 100092</a:t>
            </a:r>
            <a:r>
              <a:rPr lang="en-IN" dirty="0">
                <a:solidFill>
                  <a:schemeClr val="accent6"/>
                </a:solidFill>
                <a:latin typeface="Times New Roman" panose="02020603050405020304" pitchFamily="18" charset="0"/>
                <a:cs typeface="Times New Roman" panose="02020603050405020304" pitchFamily="18" charset="0"/>
              </a:rPr>
              <a:t>.</a:t>
            </a:r>
            <a:endParaRPr lang="en-US" dirty="0">
              <a:solidFill>
                <a:schemeClr val="accent6"/>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343392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273300" y="979088"/>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7</a:t>
            </a:r>
            <a:r>
              <a:rPr lang="en-US" sz="2800" b="1" i="0" u="none" strike="noStrike" cap="none" dirty="0">
                <a:solidFill>
                  <a:srgbClr val="00B050"/>
                </a:solidFill>
                <a:latin typeface="Times New Roman"/>
                <a:ea typeface="Times New Roman"/>
                <a:cs typeface="Times New Roman"/>
                <a:sym typeface="Times New Roman"/>
              </a:rPr>
              <a:t>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Incorporates lifestyle indicators, which are crucial for predicting Type-I diabetes.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Provides a more robust and reliable prediction model.</a:t>
            </a:r>
          </a:p>
          <a:p>
            <a:endParaRPr lang="en-US" sz="2000" dirty="0">
              <a:solidFill>
                <a:srgbClr val="FF0000"/>
              </a:solidFill>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Requires integration and tuning of multiple models, which can be complex and resource-intensive.</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Performance may vary based on the quality and relevance of lifestyle data.</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May require extensive preprocessing and feature selection.</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Shahid Mohammad </a:t>
            </a:r>
            <a:r>
              <a:rPr lang="en-IN" dirty="0" err="1">
                <a:solidFill>
                  <a:schemeClr val="accent6"/>
                </a:solidFill>
                <a:latin typeface="Times New Roman" panose="02020603050405020304" pitchFamily="18" charset="0"/>
                <a:cs typeface="Times New Roman" panose="02020603050405020304" pitchFamily="18" charset="0"/>
              </a:rPr>
              <a:t>Ganie</a:t>
            </a:r>
            <a:r>
              <a:rPr lang="en-IN" dirty="0">
                <a:solidFill>
                  <a:schemeClr val="accent6"/>
                </a:solidFill>
                <a:latin typeface="Times New Roman" panose="02020603050405020304" pitchFamily="18" charset="0"/>
                <a:cs typeface="Times New Roman" panose="02020603050405020304" pitchFamily="18" charset="0"/>
              </a:rPr>
              <a:t>, Majid Bashir Malik</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An ensemble machine learning approach for predicting Type-I diabetes mellitus based on lifestyle indicators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Health Care Analysis 2 (2022) 100092.</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782034" y="79851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8</a:t>
            </a:r>
            <a:endParaRPr lang="en-US" sz="2800" b="1" i="0" u="none" strike="noStrike" cap="none" dirty="0">
              <a:solidFill>
                <a:srgbClr val="00B050"/>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err="1">
                <a:solidFill>
                  <a:srgbClr val="FF0000"/>
                </a:solidFill>
                <a:latin typeface="Times New Roman" panose="02020603050405020304" pitchFamily="18" charset="0"/>
                <a:cs typeface="Times New Roman" panose="02020603050405020304" pitchFamily="18" charset="0"/>
              </a:rPr>
              <a:t>Guanci</a:t>
            </a:r>
            <a:r>
              <a:rPr lang="en-IN" sz="2000" dirty="0">
                <a:solidFill>
                  <a:srgbClr val="FF0000"/>
                </a:solidFill>
                <a:latin typeface="Times New Roman" panose="02020603050405020304" pitchFamily="18" charset="0"/>
                <a:cs typeface="Times New Roman" panose="02020603050405020304" pitchFamily="18" charset="0"/>
              </a:rPr>
              <a:t> Yang </a:t>
            </a:r>
            <a:r>
              <a:rPr lang="en-IN" sz="2000" i="1" dirty="0">
                <a:solidFill>
                  <a:schemeClr val="tx1"/>
                </a:solidFill>
                <a:latin typeface="Times New Roman" panose="02020603050405020304" pitchFamily="18" charset="0"/>
                <a:cs typeface="Times New Roman" panose="02020603050405020304" pitchFamily="18" charset="0"/>
              </a:rPr>
              <a:t>et al</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"Short-term prediction method of blood glucose based on temporal multi-head attention mechanism for diabetic patients“</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Implemented a temporal multi-head attention mechanism to predict short-term blood glucose levels.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Utilized historical glucose data and attention mechanisms to enhance prediction accuracy.</a:t>
            </a:r>
          </a:p>
          <a:p>
            <a:endParaRPr lang="en-IN"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Leverages advanced attention mechanisms for improved prediction accuracy.</a:t>
            </a:r>
          </a:p>
          <a:p>
            <a:endParaRPr lang="en-IN" sz="2000" dirty="0">
              <a:latin typeface="Times New Roman" panose="02020603050405020304" pitchFamily="18" charset="0"/>
              <a:cs typeface="Times New Roman" panose="02020603050405020304" pitchFamily="18" charset="0"/>
            </a:endParaRPr>
          </a:p>
          <a:p>
            <a:pPr>
              <a:spcBef>
                <a:spcPct val="0"/>
              </a:spcBef>
              <a:defRPr/>
            </a:pPr>
            <a:endParaRPr lang="en-IN" altLang="en-US" sz="22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12DC42E-ED75-D17B-B7A1-2462B7A30C1F}"/>
              </a:ext>
            </a:extLst>
          </p:cNvPr>
          <p:cNvSpPr/>
          <p:nvPr/>
        </p:nvSpPr>
        <p:spPr>
          <a:xfrm>
            <a:off x="238125" y="5697794"/>
            <a:ext cx="8649843" cy="738664"/>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Guanci</a:t>
            </a:r>
            <a:r>
              <a:rPr lang="en-IN" dirty="0">
                <a:solidFill>
                  <a:schemeClr val="accent6"/>
                </a:solidFill>
                <a:latin typeface="Times New Roman" panose="02020603050405020304" pitchFamily="18" charset="0"/>
                <a:cs typeface="Times New Roman" panose="02020603050405020304" pitchFamily="18" charset="0"/>
              </a:rPr>
              <a:t> Yang, </a:t>
            </a:r>
            <a:r>
              <a:rPr lang="en-IN" dirty="0" err="1">
                <a:solidFill>
                  <a:schemeClr val="accent6"/>
                </a:solidFill>
                <a:latin typeface="Times New Roman" panose="02020603050405020304" pitchFamily="18" charset="0"/>
                <a:cs typeface="Times New Roman" panose="02020603050405020304" pitchFamily="18" charset="0"/>
              </a:rPr>
              <a:t>Saisai</a:t>
            </a:r>
            <a:r>
              <a:rPr lang="en-IN" dirty="0">
                <a:solidFill>
                  <a:schemeClr val="accent6"/>
                </a:solidFill>
                <a:latin typeface="Times New Roman" panose="02020603050405020304" pitchFamily="18" charset="0"/>
                <a:cs typeface="Times New Roman" panose="02020603050405020304" pitchFamily="18" charset="0"/>
              </a:rPr>
              <a:t> Liu, Yang Li, Ling He</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Short-term prediction method of blood glucose based on temporal multi-head attention mechanism for diabetic patients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Biomedical Signal Processing and Control 82 (2023) 104552</a:t>
            </a:r>
            <a:r>
              <a:rPr lang="en-IN" dirty="0">
                <a:solidFill>
                  <a:schemeClr val="accent6"/>
                </a:solidFill>
                <a:latin typeface="Times New Roman" panose="02020603050405020304" pitchFamily="18" charset="0"/>
                <a:cs typeface="Times New Roman" panose="02020603050405020304" pitchFamily="18" charset="0"/>
              </a:rPr>
              <a:t>.</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288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669495" y="938611"/>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a:t>
            </a:r>
            <a:r>
              <a:rPr lang="en-US" sz="2800" b="1" dirty="0">
                <a:solidFill>
                  <a:schemeClr val="dk1"/>
                </a:solidFill>
                <a:latin typeface="Times New Roman"/>
                <a:ea typeface="Times New Roman"/>
                <a:cs typeface="Times New Roman"/>
                <a:sym typeface="Times New Roman"/>
              </a:rPr>
              <a:t> – </a:t>
            </a:r>
            <a:r>
              <a:rPr lang="en-US" sz="2800" b="1" dirty="0">
                <a:solidFill>
                  <a:srgbClr val="00B050"/>
                </a:solidFill>
                <a:latin typeface="Times New Roman"/>
                <a:ea typeface="Times New Roman"/>
                <a:cs typeface="Times New Roman"/>
                <a:sym typeface="Times New Roman"/>
              </a:rPr>
              <a:t>8 </a:t>
            </a:r>
            <a:r>
              <a:rPr lang="en-US" sz="2800" b="1" i="0" u="none" strike="noStrike" cap="none" dirty="0">
                <a:solidFill>
                  <a:srgbClr val="00B050"/>
                </a:solidFill>
                <a:latin typeface="Times New Roman"/>
                <a:ea typeface="Times New Roman"/>
                <a:cs typeface="Times New Roman"/>
                <a:sym typeface="Times New Roman"/>
              </a:rPr>
              <a:t>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Focuses on short-term glucose level predictions, which is crucial for timely diabetes management.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Captures temporal dependencies in glucose data effectively.</a:t>
            </a: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extensive historical data to train the model effectively.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complexity of the attention mechanism may increase computational demands.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Performance may vary with different types of glucose monitoring devices.</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738664"/>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Guanci</a:t>
            </a:r>
            <a:r>
              <a:rPr lang="en-IN" dirty="0">
                <a:solidFill>
                  <a:schemeClr val="accent6"/>
                </a:solidFill>
                <a:latin typeface="Times New Roman" panose="02020603050405020304" pitchFamily="18" charset="0"/>
                <a:cs typeface="Times New Roman" panose="02020603050405020304" pitchFamily="18" charset="0"/>
              </a:rPr>
              <a:t> Yang, </a:t>
            </a:r>
            <a:r>
              <a:rPr lang="en-IN" dirty="0" err="1">
                <a:solidFill>
                  <a:schemeClr val="accent6"/>
                </a:solidFill>
                <a:latin typeface="Times New Roman" panose="02020603050405020304" pitchFamily="18" charset="0"/>
                <a:cs typeface="Times New Roman" panose="02020603050405020304" pitchFamily="18" charset="0"/>
              </a:rPr>
              <a:t>Saisai</a:t>
            </a:r>
            <a:r>
              <a:rPr lang="en-IN" dirty="0">
                <a:solidFill>
                  <a:schemeClr val="accent6"/>
                </a:solidFill>
                <a:latin typeface="Times New Roman" panose="02020603050405020304" pitchFamily="18" charset="0"/>
                <a:cs typeface="Times New Roman" panose="02020603050405020304" pitchFamily="18" charset="0"/>
              </a:rPr>
              <a:t> Liu, Yang Li, Ling He</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Short-term prediction method of blood glucose based on temporal multi-head attention mechanism for diabetic patients</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Biomedical Signal Processing and Control 82 (2023) 104552</a:t>
            </a:r>
            <a:r>
              <a:rPr lang="en-IN" dirty="0">
                <a:solidFill>
                  <a:schemeClr val="accent6"/>
                </a:solidFill>
                <a:latin typeface="Times New Roman" panose="02020603050405020304" pitchFamily="18" charset="0"/>
                <a:cs typeface="Times New Roman" panose="02020603050405020304" pitchFamily="18" charset="0"/>
              </a:rPr>
              <a:t>.</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949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087826" y="77107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i="0" u="none" strike="noStrike" cap="none" dirty="0">
                <a:solidFill>
                  <a:srgbClr val="00B050"/>
                </a:solidFill>
                <a:latin typeface="Times New Roman"/>
                <a:ea typeface="Times New Roman"/>
                <a:cs typeface="Times New Roman"/>
                <a:sym typeface="Times New Roman"/>
              </a:rPr>
              <a:t>9</a:t>
            </a:r>
            <a:r>
              <a:rPr lang="en-US" sz="2800" b="1" i="0" u="none" strike="noStrike" cap="none" dirty="0">
                <a:solidFill>
                  <a:schemeClr val="dk1"/>
                </a:solidFill>
                <a:latin typeface="Times New Roman"/>
                <a:ea typeface="Times New Roman"/>
                <a:cs typeface="Times New Roman"/>
                <a:sym typeface="Times New Roman"/>
              </a:rPr>
              <a:t> </a:t>
            </a:r>
            <a:endParaRPr lang="en-US" sz="2800" b="1" i="0" u="none" strike="noStrike" cap="none" dirty="0">
              <a:solidFill>
                <a:schemeClr val="accent1">
                  <a:lumMod val="75000"/>
                </a:schemeClr>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err="1">
                <a:solidFill>
                  <a:srgbClr val="FF0000"/>
                </a:solidFill>
                <a:latin typeface="Times New Roman" panose="02020603050405020304" pitchFamily="18" charset="0"/>
                <a:cs typeface="Times New Roman" panose="02020603050405020304" pitchFamily="18" charset="0"/>
              </a:rPr>
              <a:t>Gangani</a:t>
            </a:r>
            <a:r>
              <a:rPr lang="en-IN" sz="2000" dirty="0">
                <a:solidFill>
                  <a:srgbClr val="FF0000"/>
                </a:solidFill>
                <a:latin typeface="Times New Roman" panose="02020603050405020304" pitchFamily="18" charset="0"/>
                <a:cs typeface="Times New Roman" panose="02020603050405020304" pitchFamily="18" charset="0"/>
              </a:rPr>
              <a:t> </a:t>
            </a:r>
            <a:r>
              <a:rPr lang="en-IN" sz="2000" dirty="0" err="1">
                <a:solidFill>
                  <a:srgbClr val="FF0000"/>
                </a:solidFill>
                <a:latin typeface="Times New Roman" panose="02020603050405020304" pitchFamily="18" charset="0"/>
                <a:cs typeface="Times New Roman" panose="02020603050405020304" pitchFamily="18" charset="0"/>
              </a:rPr>
              <a:t>Dharmarathne</a:t>
            </a:r>
            <a:r>
              <a:rPr lang="en-IN" sz="2000" dirty="0">
                <a:solidFill>
                  <a:srgbClr val="FF0000"/>
                </a:solidFill>
                <a:latin typeface="Times New Roman" panose="02020603050405020304" pitchFamily="18" charset="0"/>
                <a:cs typeface="Times New Roman" panose="02020603050405020304" pitchFamily="18" charset="0"/>
              </a:rPr>
              <a:t> </a:t>
            </a:r>
            <a:r>
              <a:rPr lang="en-IN" sz="2000" i="1" dirty="0">
                <a:solidFill>
                  <a:schemeClr val="tx1"/>
                </a:solidFill>
                <a:latin typeface="Times New Roman" panose="02020603050405020304" pitchFamily="18" charset="0"/>
                <a:cs typeface="Times New Roman" panose="02020603050405020304" pitchFamily="18" charset="0"/>
              </a:rPr>
              <a:t>et al</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“A novel machine learning approach for diagnosing diabetes with a self-explainable interface”</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Developed a machine learning model for diabetes diagnosis with a focus on interpretability.</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Implemented a self-explainable interface to provide transparent and understandable predictions.</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Merits</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Enhances transparency and interpretability of the machine learning model.</a:t>
            </a:r>
          </a:p>
        </p:txBody>
      </p:sp>
      <p:sp>
        <p:nvSpPr>
          <p:cNvPr id="3" name="Rectangle 2">
            <a:extLst>
              <a:ext uri="{FF2B5EF4-FFF2-40B4-BE49-F238E27FC236}">
                <a16:creationId xmlns:a16="http://schemas.microsoft.com/office/drawing/2014/main" id="{974983F3-1AE6-A642-6D70-A19FCDFE9DEF}"/>
              </a:ext>
            </a:extLst>
          </p:cNvPr>
          <p:cNvSpPr/>
          <p:nvPr/>
        </p:nvSpPr>
        <p:spPr>
          <a:xfrm>
            <a:off x="238125" y="5697794"/>
            <a:ext cx="8649843" cy="738187"/>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Gangani</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Dharmarathne</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Thilini</a:t>
            </a:r>
            <a:r>
              <a:rPr lang="en-IN" dirty="0">
                <a:solidFill>
                  <a:schemeClr val="accent6"/>
                </a:solidFill>
                <a:latin typeface="Times New Roman" panose="02020603050405020304" pitchFamily="18" charset="0"/>
                <a:cs typeface="Times New Roman" panose="02020603050405020304" pitchFamily="18" charset="0"/>
              </a:rPr>
              <a:t> N. Jayasinghe, </a:t>
            </a:r>
            <a:r>
              <a:rPr lang="en-IN" dirty="0" err="1">
                <a:solidFill>
                  <a:schemeClr val="accent6"/>
                </a:solidFill>
                <a:latin typeface="Times New Roman" panose="02020603050405020304" pitchFamily="18" charset="0"/>
                <a:cs typeface="Times New Roman" panose="02020603050405020304" pitchFamily="18" charset="0"/>
              </a:rPr>
              <a:t>Madhusha</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Bogahawaththa</a:t>
            </a:r>
            <a:r>
              <a:rPr lang="en-IN" dirty="0">
                <a:solidFill>
                  <a:schemeClr val="accent6"/>
                </a:solidFill>
                <a:latin typeface="Times New Roman" panose="02020603050405020304" pitchFamily="18" charset="0"/>
                <a:cs typeface="Times New Roman" panose="02020603050405020304" pitchFamily="18" charset="0"/>
              </a:rPr>
              <a:t>, D.P.P. </a:t>
            </a:r>
            <a:r>
              <a:rPr lang="en-IN" dirty="0" err="1">
                <a:solidFill>
                  <a:schemeClr val="accent6"/>
                </a:solidFill>
                <a:latin typeface="Times New Roman" panose="02020603050405020304" pitchFamily="18" charset="0"/>
                <a:cs typeface="Times New Roman" panose="02020603050405020304" pitchFamily="18" charset="0"/>
              </a:rPr>
              <a:t>Meddage</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Upaka</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Rathnayake</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 novel machine learning approach for diagnosing diabetes with a self-explainable interface</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Healthcare Analysis</a:t>
            </a:r>
            <a:r>
              <a:rPr lang="en-IN" dirty="0">
                <a:solidFill>
                  <a:schemeClr val="accent6"/>
                </a:solidFill>
                <a:latin typeface="Times New Roman" panose="02020603050405020304" pitchFamily="18" charset="0"/>
                <a:cs typeface="Times New Roman" panose="02020603050405020304" pitchFamily="18" charset="0"/>
              </a:rPr>
              <a:t>, (2024)  100301.</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465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273300" y="993065"/>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i="0" u="none" strike="noStrike" cap="none" dirty="0">
                <a:solidFill>
                  <a:srgbClr val="00B050"/>
                </a:solidFill>
                <a:latin typeface="Times New Roman"/>
                <a:ea typeface="Times New Roman"/>
                <a:cs typeface="Times New Roman"/>
                <a:sym typeface="Times New Roman"/>
              </a:rPr>
              <a:t>9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Provides clear explanations of diagnosis decisions, aiding user trust and understanding.</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Potentially improves diagnostic accuracy with advanced machine learning techniques.</a:t>
            </a:r>
          </a:p>
          <a:p>
            <a:endParaRPr lang="en-IN"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complexity might impact the ease of explanation and interface usability.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Requires substantial computational resources for developing and maintaining the self-explainable interface.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May be limited by the quality and representativeness of the training data.</a:t>
            </a:r>
          </a:p>
          <a:p>
            <a:pPr>
              <a:buFont typeface="Arial" panose="020B0604020202020204" pitchFamily="34" charset="0"/>
              <a:buChar char="•"/>
            </a:pPr>
            <a:endParaRPr lang="en-IN" sz="2200" dirty="0"/>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738187"/>
          </a:xfrm>
          <a:prstGeom prst="rect">
            <a:avLst/>
          </a:prstGeom>
        </p:spPr>
        <p:txBody>
          <a:bodyPr wrap="square">
            <a:spAutoFit/>
          </a:bodyPr>
          <a:lstStyle/>
          <a:p>
            <a:pPr algn="just">
              <a:defRPr/>
            </a:pPr>
            <a:r>
              <a:rPr lang="en-IN" dirty="0" err="1">
                <a:solidFill>
                  <a:schemeClr val="accent6"/>
                </a:solidFill>
                <a:latin typeface="Times New Roman" panose="02020603050405020304" pitchFamily="18" charset="0"/>
                <a:cs typeface="Times New Roman" panose="02020603050405020304" pitchFamily="18" charset="0"/>
              </a:rPr>
              <a:t>Gangani</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Dharmarathne</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Thilini</a:t>
            </a:r>
            <a:r>
              <a:rPr lang="en-IN" dirty="0">
                <a:solidFill>
                  <a:schemeClr val="accent6"/>
                </a:solidFill>
                <a:latin typeface="Times New Roman" panose="02020603050405020304" pitchFamily="18" charset="0"/>
                <a:cs typeface="Times New Roman" panose="02020603050405020304" pitchFamily="18" charset="0"/>
              </a:rPr>
              <a:t> N. Jayasinghe, </a:t>
            </a:r>
            <a:r>
              <a:rPr lang="en-IN" dirty="0" err="1">
                <a:solidFill>
                  <a:schemeClr val="accent6"/>
                </a:solidFill>
                <a:latin typeface="Times New Roman" panose="02020603050405020304" pitchFamily="18" charset="0"/>
                <a:cs typeface="Times New Roman" panose="02020603050405020304" pitchFamily="18" charset="0"/>
              </a:rPr>
              <a:t>Madhusha</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Bogahawaththa</a:t>
            </a:r>
            <a:r>
              <a:rPr lang="en-IN" dirty="0">
                <a:solidFill>
                  <a:schemeClr val="accent6"/>
                </a:solidFill>
                <a:latin typeface="Times New Roman" panose="02020603050405020304" pitchFamily="18" charset="0"/>
                <a:cs typeface="Times New Roman" panose="02020603050405020304" pitchFamily="18" charset="0"/>
              </a:rPr>
              <a:t>, D.P.P. </a:t>
            </a:r>
            <a:r>
              <a:rPr lang="en-IN" dirty="0" err="1">
                <a:solidFill>
                  <a:schemeClr val="accent6"/>
                </a:solidFill>
                <a:latin typeface="Times New Roman" panose="02020603050405020304" pitchFamily="18" charset="0"/>
                <a:cs typeface="Times New Roman" panose="02020603050405020304" pitchFamily="18" charset="0"/>
              </a:rPr>
              <a:t>Meddage</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Upaka</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Rathnayake</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A novel machine learning approach for diagnosing diabetes with a self-explainable interface</a:t>
            </a:r>
            <a:r>
              <a:rPr lang="en-IN" dirty="0">
                <a:solidFill>
                  <a:schemeClr val="accent6"/>
                </a:solidFill>
                <a:latin typeface="Times New Roman" panose="02020603050405020304" pitchFamily="18" charset="0"/>
                <a:cs typeface="Times New Roman" panose="02020603050405020304" pitchFamily="18" charset="0"/>
              </a:rPr>
              <a:t>”, </a:t>
            </a:r>
            <a:r>
              <a:rPr lang="en-IN" i="1" dirty="0">
                <a:solidFill>
                  <a:schemeClr val="accent6"/>
                </a:solidFill>
                <a:latin typeface="Times New Roman" panose="02020603050405020304" pitchFamily="18" charset="0"/>
                <a:cs typeface="Times New Roman" panose="02020603050405020304" pitchFamily="18" charset="0"/>
              </a:rPr>
              <a:t>Healthcare Analysis</a:t>
            </a:r>
            <a:r>
              <a:rPr lang="en-IN" dirty="0">
                <a:solidFill>
                  <a:schemeClr val="accent6"/>
                </a:solidFill>
                <a:latin typeface="Times New Roman" panose="02020603050405020304" pitchFamily="18" charset="0"/>
                <a:cs typeface="Times New Roman" panose="02020603050405020304" pitchFamily="18" charset="0"/>
              </a:rPr>
              <a:t>, (2024)  100301</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575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087827" y="77107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10</a:t>
            </a:r>
            <a:endParaRPr lang="en-US" sz="2800" b="1" i="0" u="none" strike="noStrike" cap="none" dirty="0">
              <a:solidFill>
                <a:srgbClr val="00B050"/>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rgbClr val="FF0000"/>
                </a:solidFill>
                <a:latin typeface="Times New Roman" panose="02020603050405020304" pitchFamily="18" charset="0"/>
                <a:cs typeface="Times New Roman" panose="02020603050405020304" pitchFamily="18" charset="0"/>
              </a:rPr>
              <a:t>Sean </a:t>
            </a:r>
            <a:r>
              <a:rPr lang="en-IN" sz="2000" dirty="0" err="1">
                <a:solidFill>
                  <a:srgbClr val="FF0000"/>
                </a:solidFill>
                <a:latin typeface="Times New Roman" panose="02020603050405020304" pitchFamily="18" charset="0"/>
                <a:cs typeface="Times New Roman" panose="02020603050405020304" pitchFamily="18" charset="0"/>
              </a:rPr>
              <a:t>Pikulin</a:t>
            </a:r>
            <a:r>
              <a:rPr lang="en-IN" sz="2000" dirty="0">
                <a:solidFill>
                  <a:srgbClr val="FF0000"/>
                </a:solidFill>
                <a:latin typeface="Times New Roman" panose="02020603050405020304" pitchFamily="18" charset="0"/>
                <a:cs typeface="Times New Roman" panose="02020603050405020304" pitchFamily="18" charset="0"/>
              </a:rPr>
              <a:t> </a:t>
            </a:r>
            <a:r>
              <a:rPr lang="en-IN" sz="2000" i="1" dirty="0">
                <a:solidFill>
                  <a:schemeClr val="tx1"/>
                </a:solidFill>
                <a:latin typeface="Times New Roman" panose="02020603050405020304" pitchFamily="18" charset="0"/>
                <a:cs typeface="Times New Roman" panose="02020603050405020304" pitchFamily="18" charset="0"/>
              </a:rPr>
              <a:t>et al</a:t>
            </a:r>
            <a:r>
              <a:rPr lang="en-IN" sz="2000" dirty="0">
                <a:solidFill>
                  <a:srgbClr val="FF0000"/>
                </a:solidFill>
                <a:latin typeface="Times New Roman" panose="02020603050405020304" pitchFamily="18" charset="0"/>
                <a:cs typeface="Times New Roman" panose="02020603050405020304" pitchFamily="18" charset="0"/>
              </a:rPr>
              <a:t>. (2021)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“Enhanced blood glucose levels prediction with a smartwatch”</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Adopted</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Used smartwatch sensors to collect physiological data.</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Developed a predictive model to estimate blood glucose levels based on smartwatch data.</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Merits</a:t>
            </a:r>
            <a:r>
              <a:rPr lang="en-IN"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Integrates wearable technology for continuous glucose monitoring.</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Provides real-time glucose predictions based on physiological data.</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Non-invasive and convenient for users.</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CDF27AA-7D14-E99F-4027-3981ADA7454D}"/>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Sean </a:t>
            </a:r>
            <a:r>
              <a:rPr lang="en-IN" dirty="0" err="1">
                <a:solidFill>
                  <a:schemeClr val="accent6"/>
                </a:solidFill>
                <a:latin typeface="Times New Roman" panose="02020603050405020304" pitchFamily="18" charset="0"/>
                <a:cs typeface="Times New Roman" panose="02020603050405020304" pitchFamily="18" charset="0"/>
              </a:rPr>
              <a:t>Pikulin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Irad</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Yehezkel</a:t>
            </a:r>
            <a:r>
              <a:rPr lang="en-IN" dirty="0">
                <a:solidFill>
                  <a:schemeClr val="accent6"/>
                </a:solidFill>
                <a:latin typeface="Times New Roman" panose="02020603050405020304" pitchFamily="18" charset="0"/>
                <a:cs typeface="Times New Roman" panose="02020603050405020304" pitchFamily="18" charset="0"/>
              </a:rPr>
              <a:t>, Robert </a:t>
            </a:r>
            <a:r>
              <a:rPr lang="en-IN" dirty="0" err="1">
                <a:solidFill>
                  <a:schemeClr val="accent6"/>
                </a:solidFill>
                <a:latin typeface="Times New Roman" panose="02020603050405020304" pitchFamily="18" charset="0"/>
                <a:cs typeface="Times New Roman" panose="02020603050405020304" pitchFamily="18" charset="0"/>
              </a:rPr>
              <a:t>Moskovitch</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Enhanced blood glucose levels prediction with a smartwatch</a:t>
            </a:r>
            <a:r>
              <a:rPr lang="en-IN" dirty="0">
                <a:solidFill>
                  <a:schemeClr val="accent6"/>
                </a:solidFill>
                <a:latin typeface="Times New Roman" panose="02020603050405020304" pitchFamily="18" charset="0"/>
                <a:cs typeface="Times New Roman" panose="02020603050405020304" pitchFamily="18" charset="0"/>
              </a:rPr>
              <a:t>”, </a:t>
            </a:r>
            <a:r>
              <a:rPr lang="en-IN" i="1" dirty="0" err="1">
                <a:solidFill>
                  <a:schemeClr val="accent6"/>
                </a:solidFill>
                <a:latin typeface="Times New Roman" panose="02020603050405020304" pitchFamily="18" charset="0"/>
                <a:cs typeface="Times New Roman" panose="02020603050405020304" pitchFamily="18" charset="0"/>
              </a:rPr>
              <a:t>PLoS</a:t>
            </a:r>
            <a:r>
              <a:rPr lang="en-IN" i="1" dirty="0">
                <a:solidFill>
                  <a:schemeClr val="accent6"/>
                </a:solidFill>
                <a:latin typeface="Times New Roman" panose="02020603050405020304" pitchFamily="18" charset="0"/>
                <a:cs typeface="Times New Roman" panose="02020603050405020304" pitchFamily="18" charset="0"/>
              </a:rPr>
              <a:t> ONE 19(7) (2024)</a:t>
            </a:r>
            <a:endParaRPr lang="en-US" dirty="0">
              <a:solidFill>
                <a:schemeClr val="accent6"/>
              </a:solidFill>
              <a:cs typeface="Arial" charset="0"/>
            </a:endParaRPr>
          </a:p>
        </p:txBody>
      </p:sp>
    </p:spTree>
    <p:extLst>
      <p:ext uri="{BB962C8B-B14F-4D97-AF65-F5344CB8AC3E}">
        <p14:creationId xmlns:p14="http://schemas.microsoft.com/office/powerpoint/2010/main" val="183329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190318" y="993065"/>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10</a:t>
            </a:r>
            <a:r>
              <a:rPr lang="en-US" sz="2800" b="1" i="0" u="none" strike="noStrike" cap="none" dirty="0">
                <a:solidFill>
                  <a:srgbClr val="00B050"/>
                </a:solidFill>
                <a:latin typeface="Times New Roman"/>
                <a:ea typeface="Times New Roman"/>
                <a:cs typeface="Times New Roman"/>
                <a:sym typeface="Times New Roman"/>
              </a:rPr>
              <a:t> 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F0000"/>
                </a:solidFill>
                <a:latin typeface="Times New Roman" panose="02020603050405020304" pitchFamily="18" charset="0"/>
                <a:cs typeface="Times New Roman" panose="02020603050405020304" pitchFamily="18" charset="0"/>
              </a:rPr>
              <a:t>Demerits: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Accuracy may depend on the quality and type of data collected by the smartwatch.</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Limited by the smartwatch’s sensor capabilities and data granularity.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Potential issues with data privacy and security.</a:t>
            </a:r>
          </a:p>
        </p:txBody>
      </p:sp>
      <p:sp>
        <p:nvSpPr>
          <p:cNvPr id="3" name="Rectangle 2">
            <a:extLst>
              <a:ext uri="{FF2B5EF4-FFF2-40B4-BE49-F238E27FC236}">
                <a16:creationId xmlns:a16="http://schemas.microsoft.com/office/drawing/2014/main" id="{E68772FD-0BBD-119D-4058-8A408CC1D5DD}"/>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Sean </a:t>
            </a:r>
            <a:r>
              <a:rPr lang="en-IN" dirty="0" err="1">
                <a:solidFill>
                  <a:schemeClr val="accent6"/>
                </a:solidFill>
                <a:latin typeface="Times New Roman" panose="02020603050405020304" pitchFamily="18" charset="0"/>
                <a:cs typeface="Times New Roman" panose="02020603050405020304" pitchFamily="18" charset="0"/>
              </a:rPr>
              <a:t>Pikulin</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Irad</a:t>
            </a:r>
            <a:r>
              <a:rPr lang="en-IN" dirty="0">
                <a:solidFill>
                  <a:schemeClr val="accent6"/>
                </a:solidFill>
                <a:latin typeface="Times New Roman" panose="02020603050405020304" pitchFamily="18" charset="0"/>
                <a:cs typeface="Times New Roman" panose="02020603050405020304" pitchFamily="18" charset="0"/>
              </a:rPr>
              <a:t> </a:t>
            </a:r>
            <a:r>
              <a:rPr lang="en-IN" dirty="0" err="1">
                <a:solidFill>
                  <a:schemeClr val="accent6"/>
                </a:solidFill>
                <a:latin typeface="Times New Roman" panose="02020603050405020304" pitchFamily="18" charset="0"/>
                <a:cs typeface="Times New Roman" panose="02020603050405020304" pitchFamily="18" charset="0"/>
              </a:rPr>
              <a:t>Yehezkel</a:t>
            </a:r>
            <a:r>
              <a:rPr lang="en-IN" dirty="0">
                <a:solidFill>
                  <a:schemeClr val="accent6"/>
                </a:solidFill>
                <a:latin typeface="Times New Roman" panose="02020603050405020304" pitchFamily="18" charset="0"/>
                <a:cs typeface="Times New Roman" panose="02020603050405020304" pitchFamily="18" charset="0"/>
              </a:rPr>
              <a:t>, Robert </a:t>
            </a:r>
            <a:r>
              <a:rPr lang="en-IN" dirty="0" err="1">
                <a:solidFill>
                  <a:schemeClr val="accent6"/>
                </a:solidFill>
                <a:latin typeface="Times New Roman" panose="02020603050405020304" pitchFamily="18" charset="0"/>
                <a:cs typeface="Times New Roman" panose="02020603050405020304" pitchFamily="18" charset="0"/>
              </a:rPr>
              <a:t>Moskovitch</a:t>
            </a:r>
            <a:r>
              <a:rPr lang="en-IN" b="1" dirty="0">
                <a:solidFill>
                  <a:schemeClr val="accent6"/>
                </a:solidFill>
                <a:latin typeface="Times New Roman" panose="02020603050405020304" pitchFamily="18" charset="0"/>
                <a:cs typeface="Times New Roman" panose="02020603050405020304" pitchFamily="18" charset="0"/>
              </a:rPr>
              <a:t>,</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Enhanced blood glucose levels prediction with a smartwatch</a:t>
            </a:r>
            <a:r>
              <a:rPr lang="en-IN" dirty="0">
                <a:solidFill>
                  <a:schemeClr val="accent6"/>
                </a:solidFill>
                <a:latin typeface="Times New Roman" panose="02020603050405020304" pitchFamily="18" charset="0"/>
                <a:cs typeface="Times New Roman" panose="02020603050405020304" pitchFamily="18" charset="0"/>
              </a:rPr>
              <a:t>”, </a:t>
            </a:r>
            <a:r>
              <a:rPr lang="en-IN" i="1" dirty="0" err="1">
                <a:solidFill>
                  <a:schemeClr val="accent6"/>
                </a:solidFill>
                <a:latin typeface="Times New Roman" panose="02020603050405020304" pitchFamily="18" charset="0"/>
                <a:cs typeface="Times New Roman" panose="02020603050405020304" pitchFamily="18" charset="0"/>
              </a:rPr>
              <a:t>PLoS</a:t>
            </a:r>
            <a:r>
              <a:rPr lang="en-IN" i="1" dirty="0">
                <a:solidFill>
                  <a:schemeClr val="accent6"/>
                </a:solidFill>
                <a:latin typeface="Times New Roman" panose="02020603050405020304" pitchFamily="18" charset="0"/>
                <a:cs typeface="Times New Roman" panose="02020603050405020304" pitchFamily="18" charset="0"/>
              </a:rPr>
              <a:t> ONE 19(7) (2024)</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791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374345" y="876128"/>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p>
        </p:txBody>
      </p:sp>
      <p:graphicFrame>
        <p:nvGraphicFramePr>
          <p:cNvPr id="2" name="Table 1">
            <a:extLst>
              <a:ext uri="{FF2B5EF4-FFF2-40B4-BE49-F238E27FC236}">
                <a16:creationId xmlns:a16="http://schemas.microsoft.com/office/drawing/2014/main" id="{0446ADFE-F3F8-6CE9-2121-513F9912AEC6}"/>
              </a:ext>
            </a:extLst>
          </p:cNvPr>
          <p:cNvGraphicFramePr>
            <a:graphicFrameLocks noGrp="1"/>
          </p:cNvGraphicFramePr>
          <p:nvPr>
            <p:extLst>
              <p:ext uri="{D42A27DB-BD31-4B8C-83A1-F6EECF244321}">
                <p14:modId xmlns:p14="http://schemas.microsoft.com/office/powerpoint/2010/main" val="3613672169"/>
              </p:ext>
            </p:extLst>
          </p:nvPr>
        </p:nvGraphicFramePr>
        <p:xfrm>
          <a:off x="680720" y="2052631"/>
          <a:ext cx="8056881" cy="4048657"/>
        </p:xfrm>
        <a:graphic>
          <a:graphicData uri="http://schemas.openxmlformats.org/drawingml/2006/table">
            <a:tbl>
              <a:tblPr firstRow="1" bandRow="1">
                <a:tableStyleId>{ED083AE6-46FA-4A59-8FB0-9F97EB10719F}</a:tableStyleId>
              </a:tblPr>
              <a:tblGrid>
                <a:gridCol w="531448">
                  <a:extLst>
                    <a:ext uri="{9D8B030D-6E8A-4147-A177-3AD203B41FA5}">
                      <a16:colId xmlns:a16="http://schemas.microsoft.com/office/drawing/2014/main" val="20000"/>
                    </a:ext>
                  </a:extLst>
                </a:gridCol>
                <a:gridCol w="2467487">
                  <a:extLst>
                    <a:ext uri="{9D8B030D-6E8A-4147-A177-3AD203B41FA5}">
                      <a16:colId xmlns:a16="http://schemas.microsoft.com/office/drawing/2014/main" val="20001"/>
                    </a:ext>
                  </a:extLst>
                </a:gridCol>
                <a:gridCol w="3045145">
                  <a:extLst>
                    <a:ext uri="{9D8B030D-6E8A-4147-A177-3AD203B41FA5}">
                      <a16:colId xmlns:a16="http://schemas.microsoft.com/office/drawing/2014/main" val="20002"/>
                    </a:ext>
                  </a:extLst>
                </a:gridCol>
                <a:gridCol w="2012801">
                  <a:extLst>
                    <a:ext uri="{9D8B030D-6E8A-4147-A177-3AD203B41FA5}">
                      <a16:colId xmlns:a16="http://schemas.microsoft.com/office/drawing/2014/main" val="20003"/>
                    </a:ext>
                  </a:extLst>
                </a:gridCol>
              </a:tblGrid>
              <a:tr h="655157">
                <a:tc>
                  <a:txBody>
                    <a:bodyPr/>
                    <a:lstStyle/>
                    <a:p>
                      <a:pPr algn="ctr"/>
                      <a:r>
                        <a:rPr lang="en-IN" sz="1800" dirty="0" err="1">
                          <a:latin typeface="Times New Roman" panose="02020603050405020304" pitchFamily="18" charset="0"/>
                          <a:cs typeface="Times New Roman" panose="02020603050405020304" pitchFamily="18" charset="0"/>
                        </a:rPr>
                        <a:t>S.No</a:t>
                      </a:r>
                      <a:r>
                        <a:rPr lang="en-IN" sz="1800" dirty="0">
                          <a:latin typeface="Times New Roman" panose="02020603050405020304" pitchFamily="18" charset="0"/>
                          <a:cs typeface="Times New Roman" panose="02020603050405020304" pitchFamily="18" charset="0"/>
                        </a:rPr>
                        <a:t>.</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Author(s) &amp; Year</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Methodology</a:t>
                      </a:r>
                      <a:r>
                        <a:rPr lang="en-IN" sz="1800" baseline="0" dirty="0">
                          <a:latin typeface="Times New Roman" panose="02020603050405020304" pitchFamily="18" charset="0"/>
                          <a:cs typeface="Times New Roman" panose="02020603050405020304" pitchFamily="18" charset="0"/>
                        </a:rPr>
                        <a:t> used</a:t>
                      </a:r>
                      <a:endParaRPr lang="en-IN" sz="1800" dirty="0">
                        <a:latin typeface="Times New Roman" panose="02020603050405020304" pitchFamily="18" charset="0"/>
                        <a:cs typeface="Times New Roman" panose="02020603050405020304" pitchFamily="18" charset="0"/>
                      </a:endParaRP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Limitations</a:t>
                      </a:r>
                    </a:p>
                  </a:txBody>
                  <a:tcPr marL="91447" marR="91447" marT="45716" marB="45716"/>
                </a:tc>
                <a:extLst>
                  <a:ext uri="{0D108BD9-81ED-4DB2-BD59-A6C34878D82A}">
                    <a16:rowId xmlns:a16="http://schemas.microsoft.com/office/drawing/2014/main" val="10000"/>
                  </a:ext>
                </a:extLst>
              </a:tr>
              <a:tr h="1696750">
                <a:tc>
                  <a:txBody>
                    <a:bodyPr/>
                    <a:lstStyle/>
                    <a:p>
                      <a:r>
                        <a:rPr lang="en-US" sz="1600" dirty="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t>Cindy Marling, Razvan </a:t>
                      </a:r>
                      <a:r>
                        <a:rPr lang="en-IN" sz="1600" dirty="0" err="1"/>
                        <a:t>Bunescu</a:t>
                      </a:r>
                      <a:r>
                        <a:rPr lang="en-IN" sz="1600" dirty="0"/>
                        <a:t> (2020)</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t>OhioT1DM dataset for blood glucose level prediction</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Limited by the scope and specifics of the dataset, which may not represent broader population diversity.</a:t>
                      </a:r>
                      <a:endParaRPr lang="en-IN" sz="1600" b="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1"/>
                  </a:ext>
                </a:extLst>
              </a:tr>
              <a:tr h="1696750">
                <a:tc>
                  <a:txBody>
                    <a:bodyPr/>
                    <a:lstStyle/>
                    <a:p>
                      <a:r>
                        <a:rPr lang="en-US" sz="1600" dirty="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t>Mario Munoz-</a:t>
                      </a:r>
                      <a:r>
                        <a:rPr lang="en-IN" sz="1600" dirty="0" err="1"/>
                        <a:t>Organero</a:t>
                      </a:r>
                      <a:r>
                        <a:rPr lang="en-IN" sz="1600" dirty="0"/>
                        <a:t> (2020)</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t>Deep physiological model has been used.</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The model may not generalize well to all patients due to individual physiological differences.</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2"/>
                  </a:ext>
                </a:extLst>
              </a:tr>
            </a:tbl>
          </a:graphicData>
        </a:graphic>
      </p:graphicFrame>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532205"/>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Consolidation of the literatures:</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858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29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291794" y="838634"/>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a:t>
            </a:r>
          </a:p>
        </p:txBody>
      </p:sp>
      <p:graphicFrame>
        <p:nvGraphicFramePr>
          <p:cNvPr id="2" name="Table 1">
            <a:extLst>
              <a:ext uri="{FF2B5EF4-FFF2-40B4-BE49-F238E27FC236}">
                <a16:creationId xmlns:a16="http://schemas.microsoft.com/office/drawing/2014/main" id="{0446ADFE-F3F8-6CE9-2121-513F9912AEC6}"/>
              </a:ext>
            </a:extLst>
          </p:cNvPr>
          <p:cNvGraphicFramePr>
            <a:graphicFrameLocks noGrp="1"/>
          </p:cNvGraphicFramePr>
          <p:nvPr>
            <p:extLst>
              <p:ext uri="{D42A27DB-BD31-4B8C-83A1-F6EECF244321}">
                <p14:modId xmlns:p14="http://schemas.microsoft.com/office/powerpoint/2010/main" val="3001947585"/>
              </p:ext>
            </p:extLst>
          </p:nvPr>
        </p:nvGraphicFramePr>
        <p:xfrm>
          <a:off x="729594" y="2037366"/>
          <a:ext cx="8117543" cy="4371823"/>
        </p:xfrm>
        <a:graphic>
          <a:graphicData uri="http://schemas.openxmlformats.org/drawingml/2006/table">
            <a:tbl>
              <a:tblPr firstRow="1" bandRow="1">
                <a:tableStyleId>{ED083AE6-46FA-4A59-8FB0-9F97EB10719F}</a:tableStyleId>
              </a:tblPr>
              <a:tblGrid>
                <a:gridCol w="619916">
                  <a:extLst>
                    <a:ext uri="{9D8B030D-6E8A-4147-A177-3AD203B41FA5}">
                      <a16:colId xmlns:a16="http://schemas.microsoft.com/office/drawing/2014/main" val="20000"/>
                    </a:ext>
                  </a:extLst>
                </a:gridCol>
                <a:gridCol w="2458369">
                  <a:extLst>
                    <a:ext uri="{9D8B030D-6E8A-4147-A177-3AD203B41FA5}">
                      <a16:colId xmlns:a16="http://schemas.microsoft.com/office/drawing/2014/main" val="20001"/>
                    </a:ext>
                  </a:extLst>
                </a:gridCol>
                <a:gridCol w="3033894">
                  <a:extLst>
                    <a:ext uri="{9D8B030D-6E8A-4147-A177-3AD203B41FA5}">
                      <a16:colId xmlns:a16="http://schemas.microsoft.com/office/drawing/2014/main" val="20002"/>
                    </a:ext>
                  </a:extLst>
                </a:gridCol>
                <a:gridCol w="2005364">
                  <a:extLst>
                    <a:ext uri="{9D8B030D-6E8A-4147-A177-3AD203B41FA5}">
                      <a16:colId xmlns:a16="http://schemas.microsoft.com/office/drawing/2014/main" val="20003"/>
                    </a:ext>
                  </a:extLst>
                </a:gridCol>
              </a:tblGrid>
              <a:tr h="639898">
                <a:tc>
                  <a:txBody>
                    <a:bodyPr/>
                    <a:lstStyle/>
                    <a:p>
                      <a:pPr algn="ctr"/>
                      <a:r>
                        <a:rPr lang="en-IN" sz="1800" dirty="0" err="1">
                          <a:latin typeface="Times New Roman" panose="02020603050405020304" pitchFamily="18" charset="0"/>
                          <a:cs typeface="Times New Roman" panose="02020603050405020304" pitchFamily="18" charset="0"/>
                        </a:rPr>
                        <a:t>S.No</a:t>
                      </a:r>
                      <a:r>
                        <a:rPr lang="en-IN" sz="1800" dirty="0">
                          <a:latin typeface="Times New Roman" panose="02020603050405020304" pitchFamily="18" charset="0"/>
                          <a:cs typeface="Times New Roman" panose="02020603050405020304" pitchFamily="18" charset="0"/>
                        </a:rPr>
                        <a:t>.</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Author(s) &amp; Year</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Methodology</a:t>
                      </a:r>
                      <a:r>
                        <a:rPr lang="en-IN" sz="1800" baseline="0" dirty="0">
                          <a:latin typeface="Times New Roman" panose="02020603050405020304" pitchFamily="18" charset="0"/>
                          <a:cs typeface="Times New Roman" panose="02020603050405020304" pitchFamily="18" charset="0"/>
                        </a:rPr>
                        <a:t> used</a:t>
                      </a:r>
                      <a:endParaRPr lang="en-IN" sz="1800" dirty="0">
                        <a:latin typeface="Times New Roman" panose="02020603050405020304" pitchFamily="18" charset="0"/>
                        <a:cs typeface="Times New Roman" panose="02020603050405020304" pitchFamily="18" charset="0"/>
                      </a:endParaRP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Limitations</a:t>
                      </a:r>
                    </a:p>
                  </a:txBody>
                  <a:tcPr marL="91447" marR="91447" marT="45716" marB="45716"/>
                </a:tc>
                <a:extLst>
                  <a:ext uri="{0D108BD9-81ED-4DB2-BD59-A6C34878D82A}">
                    <a16:rowId xmlns:a16="http://schemas.microsoft.com/office/drawing/2014/main" val="10000"/>
                  </a:ext>
                </a:extLst>
              </a:tr>
              <a:tr h="1797825">
                <a:tc>
                  <a:txBody>
                    <a:bodyPr/>
                    <a:lstStyle/>
                    <a:p>
                      <a:r>
                        <a:rPr lang="en-US" sz="1600" dirty="0">
                          <a:latin typeface="Times New Roman" panose="02020603050405020304" pitchFamily="18" charset="0"/>
                          <a:cs typeface="Times New Roman" panose="02020603050405020304" pitchFamily="18" charset="0"/>
                        </a:rPr>
                        <a:t>3</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err="1"/>
                        <a:t>Ganjar</a:t>
                      </a:r>
                      <a:r>
                        <a:rPr lang="en-IN" sz="1600" dirty="0"/>
                        <a:t> </a:t>
                      </a:r>
                      <a:r>
                        <a:rPr lang="en-IN" sz="1600" dirty="0" err="1"/>
                        <a:t>Alfian</a:t>
                      </a:r>
                      <a:r>
                        <a:rPr lang="en-IN" sz="1600" dirty="0"/>
                        <a:t>, Muhammad </a:t>
                      </a:r>
                      <a:r>
                        <a:rPr lang="en-IN" sz="1600" dirty="0" err="1"/>
                        <a:t>Syafrudin</a:t>
                      </a:r>
                      <a:r>
                        <a:rPr lang="en-IN" sz="1600" dirty="0"/>
                        <a:t>, Muhammad </a:t>
                      </a:r>
                      <a:r>
                        <a:rPr lang="en-IN" sz="1600" dirty="0" err="1"/>
                        <a:t>Anshari</a:t>
                      </a:r>
                      <a:r>
                        <a:rPr lang="en-IN" sz="1600" dirty="0"/>
                        <a:t> (2020)</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Artificial neural network with time-domain features</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Limited by the dataset size and diversity, which may affect the model’s robustness and generalizability.</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1"/>
                  </a:ext>
                </a:extLst>
              </a:tr>
              <a:tr h="1933926">
                <a:tc>
                  <a:txBody>
                    <a:bodyPr/>
                    <a:lstStyle/>
                    <a:p>
                      <a:r>
                        <a:rPr lang="en-US" sz="1600" dirty="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err="1"/>
                        <a:t>Jobeda</a:t>
                      </a:r>
                      <a:r>
                        <a:rPr lang="en-IN" sz="1600" dirty="0"/>
                        <a:t> Jamal Khanam, Simon Y. Foo (2021)</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Comparison of machine learning algorithms</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Performance may vary depending on the dataset used; does not identify the best algorithm universally applicable.</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2"/>
                  </a:ext>
                </a:extLst>
              </a:tr>
            </a:tbl>
          </a:graphicData>
        </a:graphic>
      </p:graphicFrame>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573530"/>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Consolidation of the literatures:</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95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3e7f44d304_0_0"/>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05" name="Google Shape;105;g13e7f44d304_0_0"/>
          <p:cNvSpPr txBox="1"/>
          <p:nvPr/>
        </p:nvSpPr>
        <p:spPr>
          <a:xfrm>
            <a:off x="2273300" y="6550025"/>
            <a:ext cx="4597500" cy="307800"/>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06" name="Google Shape;106;g13e7f44d304_0_0"/>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07" name="Google Shape;107;g13e7f44d304_0_0"/>
          <p:cNvSpPr/>
          <p:nvPr/>
        </p:nvSpPr>
        <p:spPr>
          <a:xfrm>
            <a:off x="8550275" y="6553200"/>
            <a:ext cx="593700" cy="306300"/>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a:t>
            </a:fld>
            <a:endParaRPr sz="1600" b="1" i="0" u="none" strike="noStrike" cap="none">
              <a:solidFill>
                <a:srgbClr val="FFFFFF"/>
              </a:solidFill>
              <a:latin typeface="Comic Sans MS"/>
              <a:ea typeface="Comic Sans MS"/>
              <a:cs typeface="Comic Sans MS"/>
              <a:sym typeface="Comic Sans MS"/>
            </a:endParaRPr>
          </a:p>
        </p:txBody>
      </p:sp>
      <p:sp>
        <p:nvSpPr>
          <p:cNvPr id="108" name="Google Shape;108;g13e7f44d304_0_0"/>
          <p:cNvSpPr txBox="1">
            <a:spLocks noGrp="1"/>
          </p:cNvSpPr>
          <p:nvPr>
            <p:ph type="dt" idx="10"/>
          </p:nvPr>
        </p:nvSpPr>
        <p:spPr>
          <a:xfrm>
            <a:off x="-1" y="6564313"/>
            <a:ext cx="1981201"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D4679909-0E7E-462F-91D5-8FC128A19CEB}"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09" name="Google Shape;109;g13e7f44d304_0_0"/>
          <p:cNvSpPr txBox="1"/>
          <p:nvPr/>
        </p:nvSpPr>
        <p:spPr>
          <a:xfrm>
            <a:off x="919163" y="0"/>
            <a:ext cx="73056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10" name="Google Shape;110;g13e7f44d304_0_0"/>
          <p:cNvSpPr/>
          <p:nvPr/>
        </p:nvSpPr>
        <p:spPr>
          <a:xfrm>
            <a:off x="8355013" y="20638"/>
            <a:ext cx="777900" cy="777900"/>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11" name="Google Shape;111;g13e7f44d304_0_0"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12" name="Google Shape;112;g13e7f44d304_0_0"/>
          <p:cNvSpPr txBox="1"/>
          <p:nvPr/>
        </p:nvSpPr>
        <p:spPr>
          <a:xfrm>
            <a:off x="602663" y="1077241"/>
            <a:ext cx="3581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Statement </a:t>
            </a:r>
            <a:endParaRPr sz="2800" b="0" i="0" u="none" strike="noStrike" cap="none" dirty="0">
              <a:solidFill>
                <a:srgbClr val="000000"/>
              </a:solidFill>
              <a:latin typeface="Arial"/>
              <a:ea typeface="Arial"/>
              <a:cs typeface="Arial"/>
              <a:sym typeface="Arial"/>
            </a:endParaRPr>
          </a:p>
        </p:txBody>
      </p:sp>
      <p:sp>
        <p:nvSpPr>
          <p:cNvPr id="2" name="Content Placeholder 4">
            <a:extLst>
              <a:ext uri="{FF2B5EF4-FFF2-40B4-BE49-F238E27FC236}">
                <a16:creationId xmlns:a16="http://schemas.microsoft.com/office/drawing/2014/main" id="{2F0A8B2C-9988-3B6D-61B3-A32EB0DF2BEE}"/>
              </a:ext>
            </a:extLst>
          </p:cNvPr>
          <p:cNvSpPr txBox="1">
            <a:spLocks noChangeArrowheads="1"/>
          </p:cNvSpPr>
          <p:nvPr/>
        </p:nvSpPr>
        <p:spPr>
          <a:xfrm>
            <a:off x="511240" y="946431"/>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marL="457200" indent="-342900">
              <a:buFont typeface="Arial" panose="020B0604020202020204" pitchFamily="34" charset="0"/>
              <a:buChar char="•"/>
            </a:pPr>
            <a:endParaRPr lang="en-US" sz="2000" dirty="0"/>
          </a:p>
          <a:p>
            <a:pPr marL="457200" indent="-342900">
              <a:buFont typeface="Arial" panose="020B0604020202020204" pitchFamily="34" charset="0"/>
              <a:buChar char="•"/>
            </a:pPr>
            <a:r>
              <a:rPr lang="en-US" sz="2000" dirty="0"/>
              <a:t>This research addresses the need for accurate blood glucose (BG) prediction models for type 1 diabetes (T1D). </a:t>
            </a:r>
          </a:p>
          <a:p>
            <a:pPr marL="457200" indent="-342900">
              <a:buFont typeface="Arial" panose="020B0604020202020204" pitchFamily="34" charset="0"/>
              <a:buChar char="•"/>
            </a:pPr>
            <a:r>
              <a:rPr lang="en-US" sz="2000" dirty="0"/>
              <a:t>Effective BG prediction is essential to prevent hyperglycemia and hypoglycemia, enhancing patient quality of life.</a:t>
            </a:r>
          </a:p>
          <a:p>
            <a:pPr marL="457200" indent="-342900">
              <a:buFont typeface="Arial" panose="020B0604020202020204" pitchFamily="34" charset="0"/>
              <a:buChar char="•"/>
            </a:pPr>
            <a:r>
              <a:rPr lang="en-US" sz="2000" dirty="0"/>
              <a:t> Current black-box models handle complex data well but lack interpretability, while physiological white-box models offer better insights but are hard to personalize and computationally intensive. </a:t>
            </a:r>
          </a:p>
          <a:p>
            <a:pPr marL="457200" indent="-342900">
              <a:buFont typeface="Arial" panose="020B0604020202020204" pitchFamily="34" charset="0"/>
              <a:buChar char="•"/>
            </a:pPr>
            <a:r>
              <a:rPr lang="en-US" sz="2000" dirty="0"/>
              <a:t>The goal is to find an optimal approach that combines the strengths of both model types for accurate, interpretable, and personalized BG predictions.</a:t>
            </a:r>
            <a:endParaRPr lang="en-US" alt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291794" y="873948"/>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a:t>
            </a:r>
          </a:p>
        </p:txBody>
      </p:sp>
      <p:graphicFrame>
        <p:nvGraphicFramePr>
          <p:cNvPr id="2" name="Table 1">
            <a:extLst>
              <a:ext uri="{FF2B5EF4-FFF2-40B4-BE49-F238E27FC236}">
                <a16:creationId xmlns:a16="http://schemas.microsoft.com/office/drawing/2014/main" id="{0446ADFE-F3F8-6CE9-2121-513F9912AEC6}"/>
              </a:ext>
            </a:extLst>
          </p:cNvPr>
          <p:cNvGraphicFramePr>
            <a:graphicFrameLocks noGrp="1"/>
          </p:cNvGraphicFramePr>
          <p:nvPr>
            <p:extLst>
              <p:ext uri="{D42A27DB-BD31-4B8C-83A1-F6EECF244321}">
                <p14:modId xmlns:p14="http://schemas.microsoft.com/office/powerpoint/2010/main" val="628918864"/>
              </p:ext>
            </p:extLst>
          </p:nvPr>
        </p:nvGraphicFramePr>
        <p:xfrm>
          <a:off x="580031" y="1981850"/>
          <a:ext cx="8368026" cy="3559477"/>
        </p:xfrm>
        <a:graphic>
          <a:graphicData uri="http://schemas.openxmlformats.org/drawingml/2006/table">
            <a:tbl>
              <a:tblPr firstRow="1" bandRow="1">
                <a:tableStyleId>{ED083AE6-46FA-4A59-8FB0-9F97EB10719F}</a:tableStyleId>
              </a:tblPr>
              <a:tblGrid>
                <a:gridCol w="760744">
                  <a:extLst>
                    <a:ext uri="{9D8B030D-6E8A-4147-A177-3AD203B41FA5}">
                      <a16:colId xmlns:a16="http://schemas.microsoft.com/office/drawing/2014/main" val="20000"/>
                    </a:ext>
                  </a:extLst>
                </a:gridCol>
                <a:gridCol w="2494324">
                  <a:extLst>
                    <a:ext uri="{9D8B030D-6E8A-4147-A177-3AD203B41FA5}">
                      <a16:colId xmlns:a16="http://schemas.microsoft.com/office/drawing/2014/main" val="20001"/>
                    </a:ext>
                  </a:extLst>
                </a:gridCol>
                <a:gridCol w="3078265">
                  <a:extLst>
                    <a:ext uri="{9D8B030D-6E8A-4147-A177-3AD203B41FA5}">
                      <a16:colId xmlns:a16="http://schemas.microsoft.com/office/drawing/2014/main" val="20002"/>
                    </a:ext>
                  </a:extLst>
                </a:gridCol>
                <a:gridCol w="2034693">
                  <a:extLst>
                    <a:ext uri="{9D8B030D-6E8A-4147-A177-3AD203B41FA5}">
                      <a16:colId xmlns:a16="http://schemas.microsoft.com/office/drawing/2014/main" val="20003"/>
                    </a:ext>
                  </a:extLst>
                </a:gridCol>
              </a:tblGrid>
              <a:tr h="694373">
                <a:tc>
                  <a:txBody>
                    <a:bodyPr/>
                    <a:lstStyle/>
                    <a:p>
                      <a:pPr algn="ctr"/>
                      <a:r>
                        <a:rPr lang="en-IN" sz="1800" dirty="0" err="1">
                          <a:latin typeface="Times New Roman" panose="02020603050405020304" pitchFamily="18" charset="0"/>
                          <a:cs typeface="Times New Roman" panose="02020603050405020304" pitchFamily="18" charset="0"/>
                        </a:rPr>
                        <a:t>S.No</a:t>
                      </a:r>
                      <a:r>
                        <a:rPr lang="en-IN" sz="1800" dirty="0">
                          <a:latin typeface="Times New Roman" panose="02020603050405020304" pitchFamily="18" charset="0"/>
                          <a:cs typeface="Times New Roman" panose="02020603050405020304" pitchFamily="18" charset="0"/>
                        </a:rPr>
                        <a:t>.</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Author(s) &amp; Year</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Methodology</a:t>
                      </a:r>
                      <a:r>
                        <a:rPr lang="en-IN" sz="1800" baseline="0" dirty="0">
                          <a:latin typeface="Times New Roman" panose="02020603050405020304" pitchFamily="18" charset="0"/>
                          <a:cs typeface="Times New Roman" panose="02020603050405020304" pitchFamily="18" charset="0"/>
                        </a:rPr>
                        <a:t> used</a:t>
                      </a:r>
                      <a:endParaRPr lang="en-IN" sz="1800" dirty="0">
                        <a:latin typeface="Times New Roman" panose="02020603050405020304" pitchFamily="18" charset="0"/>
                        <a:cs typeface="Times New Roman" panose="02020603050405020304" pitchFamily="18" charset="0"/>
                      </a:endParaRP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Limitations</a:t>
                      </a:r>
                    </a:p>
                  </a:txBody>
                  <a:tcPr marL="91447" marR="91447" marT="45716" marB="45716"/>
                </a:tc>
                <a:extLst>
                  <a:ext uri="{0D108BD9-81ED-4DB2-BD59-A6C34878D82A}">
                    <a16:rowId xmlns:a16="http://schemas.microsoft.com/office/drawing/2014/main" val="10000"/>
                  </a:ext>
                </a:extLst>
              </a:tr>
              <a:tr h="694373">
                <a:tc>
                  <a:txBody>
                    <a:bodyPr/>
                    <a:lstStyle/>
                    <a:p>
                      <a:r>
                        <a:rPr lang="en-US" sz="1600" dirty="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err="1"/>
                        <a:t>Wonju</a:t>
                      </a:r>
                      <a:r>
                        <a:rPr lang="en-IN" sz="1600" dirty="0"/>
                        <a:t> Seo, Sung-</a:t>
                      </a:r>
                      <a:r>
                        <a:rPr lang="en-IN" sz="1600" dirty="0" err="1"/>
                        <a:t>Woon</a:t>
                      </a:r>
                      <a:r>
                        <a:rPr lang="en-IN" sz="1600" dirty="0"/>
                        <a:t> Park, </a:t>
                      </a:r>
                      <a:r>
                        <a:rPr lang="en-IN" sz="1600" dirty="0" err="1"/>
                        <a:t>Namho</a:t>
                      </a:r>
                      <a:r>
                        <a:rPr lang="en-IN" sz="1600" dirty="0"/>
                        <a:t> Kim, Sang-Man Jin, Sung-Min Park (2021)</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Personalized blood glucose level prediction model with a fine-tuning strategy</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Fine-tuning strategy may be computationally intensive and time-consuming.</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1"/>
                  </a:ext>
                </a:extLst>
              </a:tr>
              <a:tr h="694373">
                <a:tc>
                  <a:txBody>
                    <a:bodyPr/>
                    <a:lstStyle/>
                    <a:p>
                      <a:r>
                        <a:rPr lang="en-US" sz="1600" dirty="0">
                          <a:latin typeface="Times New Roman" panose="02020603050405020304" pitchFamily="18" charset="0"/>
                          <a:cs typeface="Times New Roman" panose="02020603050405020304" pitchFamily="18" charset="0"/>
                        </a:rPr>
                        <a:t>6</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t>Hatice </a:t>
                      </a:r>
                      <a:r>
                        <a:rPr lang="en-IN" sz="1600" dirty="0" err="1"/>
                        <a:t>Vildan</a:t>
                      </a:r>
                      <a:r>
                        <a:rPr lang="en-IN" sz="1600" dirty="0"/>
                        <a:t> </a:t>
                      </a:r>
                      <a:r>
                        <a:rPr lang="en-IN" sz="1600" dirty="0" err="1"/>
                        <a:t>Dudukcu</a:t>
                      </a:r>
                      <a:r>
                        <a:rPr lang="en-IN" sz="1600" dirty="0"/>
                        <a:t>, Murat </a:t>
                      </a:r>
                      <a:r>
                        <a:rPr lang="en-IN" sz="1600" dirty="0" err="1"/>
                        <a:t>Taskiran</a:t>
                      </a:r>
                      <a:r>
                        <a:rPr lang="en-IN" sz="1600" dirty="0"/>
                        <a:t>, Tulay Yildirim (2021)</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Deep neural networks using weighted decision level fusion</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High computational requirements and potential overfitting due to the complexity of the model.</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2"/>
                  </a:ext>
                </a:extLst>
              </a:tr>
            </a:tbl>
          </a:graphicData>
        </a:graphic>
      </p:graphicFrame>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Consolidation of the literatures:</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8582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261484" y="917741"/>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p>
        </p:txBody>
      </p:sp>
      <p:graphicFrame>
        <p:nvGraphicFramePr>
          <p:cNvPr id="2" name="Table 1">
            <a:extLst>
              <a:ext uri="{FF2B5EF4-FFF2-40B4-BE49-F238E27FC236}">
                <a16:creationId xmlns:a16="http://schemas.microsoft.com/office/drawing/2014/main" id="{0446ADFE-F3F8-6CE9-2121-513F9912AEC6}"/>
              </a:ext>
            </a:extLst>
          </p:cNvPr>
          <p:cNvGraphicFramePr>
            <a:graphicFrameLocks noGrp="1"/>
          </p:cNvGraphicFramePr>
          <p:nvPr>
            <p:extLst>
              <p:ext uri="{D42A27DB-BD31-4B8C-83A1-F6EECF244321}">
                <p14:modId xmlns:p14="http://schemas.microsoft.com/office/powerpoint/2010/main" val="3948866097"/>
              </p:ext>
            </p:extLst>
          </p:nvPr>
        </p:nvGraphicFramePr>
        <p:xfrm>
          <a:off x="494053" y="1981850"/>
          <a:ext cx="8137524" cy="4047157"/>
        </p:xfrm>
        <a:graphic>
          <a:graphicData uri="http://schemas.openxmlformats.org/drawingml/2006/table">
            <a:tbl>
              <a:tblPr firstRow="1" bandRow="1">
                <a:tableStyleId>{ED083AE6-46FA-4A59-8FB0-9F97EB10719F}</a:tableStyleId>
              </a:tblPr>
              <a:tblGrid>
                <a:gridCol w="530242">
                  <a:extLst>
                    <a:ext uri="{9D8B030D-6E8A-4147-A177-3AD203B41FA5}">
                      <a16:colId xmlns:a16="http://schemas.microsoft.com/office/drawing/2014/main" val="20000"/>
                    </a:ext>
                  </a:extLst>
                </a:gridCol>
                <a:gridCol w="2494324">
                  <a:extLst>
                    <a:ext uri="{9D8B030D-6E8A-4147-A177-3AD203B41FA5}">
                      <a16:colId xmlns:a16="http://schemas.microsoft.com/office/drawing/2014/main" val="20001"/>
                    </a:ext>
                  </a:extLst>
                </a:gridCol>
                <a:gridCol w="3078265">
                  <a:extLst>
                    <a:ext uri="{9D8B030D-6E8A-4147-A177-3AD203B41FA5}">
                      <a16:colId xmlns:a16="http://schemas.microsoft.com/office/drawing/2014/main" val="20002"/>
                    </a:ext>
                  </a:extLst>
                </a:gridCol>
                <a:gridCol w="2034693">
                  <a:extLst>
                    <a:ext uri="{9D8B030D-6E8A-4147-A177-3AD203B41FA5}">
                      <a16:colId xmlns:a16="http://schemas.microsoft.com/office/drawing/2014/main" val="20003"/>
                    </a:ext>
                  </a:extLst>
                </a:gridCol>
              </a:tblGrid>
              <a:tr h="694373">
                <a:tc>
                  <a:txBody>
                    <a:bodyPr/>
                    <a:lstStyle/>
                    <a:p>
                      <a:pPr algn="ctr"/>
                      <a:r>
                        <a:rPr lang="en-IN" sz="1800" dirty="0" err="1">
                          <a:latin typeface="Times New Roman" panose="02020603050405020304" pitchFamily="18" charset="0"/>
                          <a:cs typeface="Times New Roman" panose="02020603050405020304" pitchFamily="18" charset="0"/>
                        </a:rPr>
                        <a:t>S.No</a:t>
                      </a:r>
                      <a:r>
                        <a:rPr lang="en-IN" sz="1800" dirty="0">
                          <a:latin typeface="Times New Roman" panose="02020603050405020304" pitchFamily="18" charset="0"/>
                          <a:cs typeface="Times New Roman" panose="02020603050405020304" pitchFamily="18" charset="0"/>
                        </a:rPr>
                        <a:t>.</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Author(s) &amp; Year</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Methodology</a:t>
                      </a:r>
                      <a:r>
                        <a:rPr lang="en-IN" sz="1800" baseline="0" dirty="0">
                          <a:latin typeface="Times New Roman" panose="02020603050405020304" pitchFamily="18" charset="0"/>
                          <a:cs typeface="Times New Roman" panose="02020603050405020304" pitchFamily="18" charset="0"/>
                        </a:rPr>
                        <a:t> used</a:t>
                      </a:r>
                      <a:endParaRPr lang="en-IN" sz="1800" dirty="0">
                        <a:latin typeface="Times New Roman" panose="02020603050405020304" pitchFamily="18" charset="0"/>
                        <a:cs typeface="Times New Roman" panose="02020603050405020304" pitchFamily="18" charset="0"/>
                      </a:endParaRP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Limitations</a:t>
                      </a:r>
                    </a:p>
                  </a:txBody>
                  <a:tcPr marL="91447" marR="91447" marT="45716" marB="45716"/>
                </a:tc>
                <a:extLst>
                  <a:ext uri="{0D108BD9-81ED-4DB2-BD59-A6C34878D82A}">
                    <a16:rowId xmlns:a16="http://schemas.microsoft.com/office/drawing/2014/main" val="10000"/>
                  </a:ext>
                </a:extLst>
              </a:tr>
              <a:tr h="694373">
                <a:tc>
                  <a:txBody>
                    <a:bodyPr/>
                    <a:lstStyle/>
                    <a:p>
                      <a:r>
                        <a:rPr lang="en-US" sz="1600" dirty="0">
                          <a:latin typeface="Times New Roman" panose="02020603050405020304" pitchFamily="18" charset="0"/>
                          <a:cs typeface="Times New Roman" panose="02020603050405020304" pitchFamily="18" charset="0"/>
                        </a:rPr>
                        <a:t>7</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a:latin typeface="Times New Roman" panose="02020603050405020304" pitchFamily="18" charset="0"/>
                          <a:cs typeface="Times New Roman" panose="02020603050405020304" pitchFamily="18" charset="0"/>
                        </a:rPr>
                        <a:t>Shahid Mohammad </a:t>
                      </a:r>
                      <a:r>
                        <a:rPr lang="en-IN" sz="1600" dirty="0" err="1">
                          <a:latin typeface="Times New Roman" panose="02020603050405020304" pitchFamily="18" charset="0"/>
                          <a:cs typeface="Times New Roman" panose="02020603050405020304" pitchFamily="18" charset="0"/>
                        </a:rPr>
                        <a:t>Ganie</a:t>
                      </a:r>
                      <a:r>
                        <a:rPr lang="en-IN" sz="1600" dirty="0">
                          <a:latin typeface="Times New Roman" panose="02020603050405020304" pitchFamily="18" charset="0"/>
                          <a:cs typeface="Times New Roman" panose="02020603050405020304" pitchFamily="18" charset="0"/>
                        </a:rPr>
                        <a:t> &amp; Majid Bashir Malik (2022)</a:t>
                      </a:r>
                    </a:p>
                  </a:txBody>
                  <a:tcPr marL="91447" marR="91447" marT="45716" marB="45716"/>
                </a:tc>
                <a:tc>
                  <a:txBody>
                    <a:bodyPr/>
                    <a:lstStyle/>
                    <a:p>
                      <a:r>
                        <a:rPr lang="en-US" sz="1600" dirty="0"/>
                        <a:t>Ensemble machine learning approach based on lifestyle indicators</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May not account for all lifestyle variables affecting diabetes, leading to incomplete predictions.</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1"/>
                  </a:ext>
                </a:extLst>
              </a:tr>
              <a:tr h="694373">
                <a:tc>
                  <a:txBody>
                    <a:bodyPr/>
                    <a:lstStyle/>
                    <a:p>
                      <a:r>
                        <a:rPr lang="en-US" sz="1600" dirty="0">
                          <a:latin typeface="Times New Roman" panose="02020603050405020304" pitchFamily="18" charset="0"/>
                          <a:cs typeface="Times New Roman" panose="02020603050405020304" pitchFamily="18" charset="0"/>
                        </a:rPr>
                        <a:t>8</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err="1"/>
                        <a:t>Guanci</a:t>
                      </a:r>
                      <a:r>
                        <a:rPr lang="en-IN" sz="1600" dirty="0"/>
                        <a:t> Yang, </a:t>
                      </a:r>
                      <a:r>
                        <a:rPr lang="en-IN" sz="1600" dirty="0" err="1"/>
                        <a:t>Saisai</a:t>
                      </a:r>
                      <a:r>
                        <a:rPr lang="en-IN" sz="1600" dirty="0"/>
                        <a:t> Liu, Yang Li, Ling He (2023)</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Short-term prediction using temporal multi-head attention mechanism</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May require significant computational resources and may not be suitable for long-term predictions.</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2"/>
                  </a:ext>
                </a:extLst>
              </a:tr>
            </a:tbl>
          </a:graphicData>
        </a:graphic>
      </p:graphicFrame>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Consolidation of the literatures:</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340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3101312" y="854945"/>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a:t>
            </a:r>
          </a:p>
        </p:txBody>
      </p:sp>
      <p:graphicFrame>
        <p:nvGraphicFramePr>
          <p:cNvPr id="2" name="Table 1">
            <a:extLst>
              <a:ext uri="{FF2B5EF4-FFF2-40B4-BE49-F238E27FC236}">
                <a16:creationId xmlns:a16="http://schemas.microsoft.com/office/drawing/2014/main" id="{0446ADFE-F3F8-6CE9-2121-513F9912AEC6}"/>
              </a:ext>
            </a:extLst>
          </p:cNvPr>
          <p:cNvGraphicFramePr>
            <a:graphicFrameLocks noGrp="1"/>
          </p:cNvGraphicFramePr>
          <p:nvPr>
            <p:extLst>
              <p:ext uri="{D42A27DB-BD31-4B8C-83A1-F6EECF244321}">
                <p14:modId xmlns:p14="http://schemas.microsoft.com/office/powerpoint/2010/main" val="3558742923"/>
              </p:ext>
            </p:extLst>
          </p:nvPr>
        </p:nvGraphicFramePr>
        <p:xfrm>
          <a:off x="612396" y="2251069"/>
          <a:ext cx="8131554" cy="4047157"/>
        </p:xfrm>
        <a:graphic>
          <a:graphicData uri="http://schemas.openxmlformats.org/drawingml/2006/table">
            <a:tbl>
              <a:tblPr firstRow="1" bandRow="1">
                <a:tableStyleId>{ED083AE6-46FA-4A59-8FB0-9F97EB10719F}</a:tableStyleId>
              </a:tblPr>
              <a:tblGrid>
                <a:gridCol w="524272">
                  <a:extLst>
                    <a:ext uri="{9D8B030D-6E8A-4147-A177-3AD203B41FA5}">
                      <a16:colId xmlns:a16="http://schemas.microsoft.com/office/drawing/2014/main" val="20000"/>
                    </a:ext>
                  </a:extLst>
                </a:gridCol>
                <a:gridCol w="2494324">
                  <a:extLst>
                    <a:ext uri="{9D8B030D-6E8A-4147-A177-3AD203B41FA5}">
                      <a16:colId xmlns:a16="http://schemas.microsoft.com/office/drawing/2014/main" val="20001"/>
                    </a:ext>
                  </a:extLst>
                </a:gridCol>
                <a:gridCol w="3078265">
                  <a:extLst>
                    <a:ext uri="{9D8B030D-6E8A-4147-A177-3AD203B41FA5}">
                      <a16:colId xmlns:a16="http://schemas.microsoft.com/office/drawing/2014/main" val="20002"/>
                    </a:ext>
                  </a:extLst>
                </a:gridCol>
                <a:gridCol w="2034693">
                  <a:extLst>
                    <a:ext uri="{9D8B030D-6E8A-4147-A177-3AD203B41FA5}">
                      <a16:colId xmlns:a16="http://schemas.microsoft.com/office/drawing/2014/main" val="20003"/>
                    </a:ext>
                  </a:extLst>
                </a:gridCol>
              </a:tblGrid>
              <a:tr h="694373">
                <a:tc>
                  <a:txBody>
                    <a:bodyPr/>
                    <a:lstStyle/>
                    <a:p>
                      <a:pPr algn="ctr"/>
                      <a:r>
                        <a:rPr lang="en-IN" sz="1800" dirty="0" err="1">
                          <a:latin typeface="Times New Roman" panose="02020603050405020304" pitchFamily="18" charset="0"/>
                          <a:cs typeface="Times New Roman" panose="02020603050405020304" pitchFamily="18" charset="0"/>
                        </a:rPr>
                        <a:t>S.No</a:t>
                      </a:r>
                      <a:r>
                        <a:rPr lang="en-IN" sz="1800" dirty="0">
                          <a:latin typeface="Times New Roman" panose="02020603050405020304" pitchFamily="18" charset="0"/>
                          <a:cs typeface="Times New Roman" panose="02020603050405020304" pitchFamily="18" charset="0"/>
                        </a:rPr>
                        <a:t>.</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Author(s) &amp; Year</a:t>
                      </a: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Methodology</a:t>
                      </a:r>
                      <a:r>
                        <a:rPr lang="en-IN" sz="1800" baseline="0" dirty="0">
                          <a:latin typeface="Times New Roman" panose="02020603050405020304" pitchFamily="18" charset="0"/>
                          <a:cs typeface="Times New Roman" panose="02020603050405020304" pitchFamily="18" charset="0"/>
                        </a:rPr>
                        <a:t> used</a:t>
                      </a:r>
                      <a:endParaRPr lang="en-IN" sz="1800" dirty="0">
                        <a:latin typeface="Times New Roman" panose="02020603050405020304" pitchFamily="18" charset="0"/>
                        <a:cs typeface="Times New Roman" panose="02020603050405020304" pitchFamily="18" charset="0"/>
                      </a:endParaRPr>
                    </a:p>
                  </a:txBody>
                  <a:tcPr marL="91447" marR="91447" marT="45716" marB="45716"/>
                </a:tc>
                <a:tc>
                  <a:txBody>
                    <a:bodyPr/>
                    <a:lstStyle/>
                    <a:p>
                      <a:pPr algn="ctr"/>
                      <a:r>
                        <a:rPr lang="en-IN" sz="1800" dirty="0">
                          <a:latin typeface="Times New Roman" panose="02020603050405020304" pitchFamily="18" charset="0"/>
                          <a:cs typeface="Times New Roman" panose="02020603050405020304" pitchFamily="18" charset="0"/>
                        </a:rPr>
                        <a:t>Limitations</a:t>
                      </a:r>
                    </a:p>
                  </a:txBody>
                  <a:tcPr marL="91447" marR="91447" marT="45716" marB="45716"/>
                </a:tc>
                <a:extLst>
                  <a:ext uri="{0D108BD9-81ED-4DB2-BD59-A6C34878D82A}">
                    <a16:rowId xmlns:a16="http://schemas.microsoft.com/office/drawing/2014/main" val="10000"/>
                  </a:ext>
                </a:extLst>
              </a:tr>
              <a:tr h="694373">
                <a:tc>
                  <a:txBody>
                    <a:bodyPr/>
                    <a:lstStyle/>
                    <a:p>
                      <a:r>
                        <a:rPr lang="en-US" sz="1600" dirty="0">
                          <a:latin typeface="Times New Roman" panose="02020603050405020304" pitchFamily="18" charset="0"/>
                          <a:cs typeface="Times New Roman" panose="02020603050405020304" pitchFamily="18" charset="0"/>
                        </a:rPr>
                        <a:t>9</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IN" sz="1600" dirty="0" err="1"/>
                        <a:t>Gangani</a:t>
                      </a:r>
                      <a:r>
                        <a:rPr lang="en-IN" sz="1600" dirty="0"/>
                        <a:t> </a:t>
                      </a:r>
                      <a:r>
                        <a:rPr lang="en-IN" sz="1600" dirty="0" err="1"/>
                        <a:t>Dharmarathne</a:t>
                      </a:r>
                      <a:r>
                        <a:rPr lang="en-IN" sz="1600" dirty="0"/>
                        <a:t>, </a:t>
                      </a:r>
                      <a:r>
                        <a:rPr lang="en-IN" sz="1600" dirty="0" err="1"/>
                        <a:t>Thilini</a:t>
                      </a:r>
                      <a:r>
                        <a:rPr lang="en-IN" sz="1600" dirty="0"/>
                        <a:t> N. Jayasinghe, </a:t>
                      </a:r>
                      <a:r>
                        <a:rPr lang="en-IN" sz="1600" dirty="0" err="1"/>
                        <a:t>Madhusha</a:t>
                      </a:r>
                      <a:r>
                        <a:rPr lang="en-IN" sz="1600" dirty="0"/>
                        <a:t> </a:t>
                      </a:r>
                      <a:r>
                        <a:rPr lang="en-IN" sz="1600" dirty="0" err="1"/>
                        <a:t>Bogahawaththa</a:t>
                      </a:r>
                      <a:r>
                        <a:rPr lang="en-IN" sz="1600" dirty="0"/>
                        <a:t>, D.P.P. </a:t>
                      </a:r>
                      <a:r>
                        <a:rPr lang="en-IN" sz="1600" dirty="0" err="1"/>
                        <a:t>Meddage</a:t>
                      </a:r>
                      <a:r>
                        <a:rPr lang="en-IN" sz="1600" dirty="0"/>
                        <a:t>, </a:t>
                      </a:r>
                      <a:r>
                        <a:rPr lang="en-IN" sz="1600" dirty="0" err="1"/>
                        <a:t>Upaka</a:t>
                      </a:r>
                      <a:r>
                        <a:rPr lang="en-IN" sz="1600" dirty="0"/>
                        <a:t> </a:t>
                      </a:r>
                      <a:r>
                        <a:rPr lang="en-IN" sz="1600" dirty="0" err="1"/>
                        <a:t>Rathnayake</a:t>
                      </a:r>
                      <a:r>
                        <a:rPr lang="en-IN" sz="1600" dirty="0"/>
                        <a:t> (2024)</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Machine learning approach with a self-explainable interface</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Self-explainable interface might complicate the model, potentially reducing prediction accuracy.</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1"/>
                  </a:ext>
                </a:extLst>
              </a:tr>
              <a:tr h="694373">
                <a:tc>
                  <a:txBody>
                    <a:bodyPr/>
                    <a:lstStyle/>
                    <a:p>
                      <a:r>
                        <a:rPr lang="en-US" sz="1600" dirty="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Sean </a:t>
                      </a:r>
                      <a:r>
                        <a:rPr lang="en-US" sz="1600" dirty="0" err="1"/>
                        <a:t>Pikulin</a:t>
                      </a:r>
                      <a:r>
                        <a:rPr lang="en-US" sz="1600" dirty="0"/>
                        <a:t>, </a:t>
                      </a:r>
                      <a:r>
                        <a:rPr lang="en-US" sz="1600" dirty="0" err="1"/>
                        <a:t>Irad</a:t>
                      </a:r>
                      <a:r>
                        <a:rPr lang="en-US" sz="1600" dirty="0"/>
                        <a:t> </a:t>
                      </a:r>
                      <a:r>
                        <a:rPr lang="en-US" sz="1600" dirty="0" err="1"/>
                        <a:t>Yehezkel</a:t>
                      </a:r>
                      <a:r>
                        <a:rPr lang="en-US" sz="1600" dirty="0"/>
                        <a:t>, Robert </a:t>
                      </a:r>
                      <a:r>
                        <a:rPr lang="en-US" sz="1600" dirty="0" err="1"/>
                        <a:t>Moskovitch</a:t>
                      </a:r>
                      <a:r>
                        <a:rPr lang="en-US" sz="1600" dirty="0"/>
                        <a:t> (2024)</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Enhanced blood glucose levels prediction with a smartwatch</a:t>
                      </a:r>
                      <a:endParaRPr lang="en-IN" sz="1600" dirty="0">
                        <a:latin typeface="Times New Roman" panose="02020603050405020304" pitchFamily="18" charset="0"/>
                        <a:cs typeface="Times New Roman" panose="02020603050405020304" pitchFamily="18" charset="0"/>
                      </a:endParaRPr>
                    </a:p>
                  </a:txBody>
                  <a:tcPr marL="91447" marR="91447" marT="45716" marB="45716"/>
                </a:tc>
                <a:tc>
                  <a:txBody>
                    <a:bodyPr/>
                    <a:lstStyle/>
                    <a:p>
                      <a:r>
                        <a:rPr lang="en-US" sz="1600" dirty="0"/>
                        <a:t>Reliant on smartwatch sensor accuracy and consistency, which can vary and impact the model’s predictions.</a:t>
                      </a:r>
                      <a:endParaRPr lang="en-IN" sz="1600" dirty="0">
                        <a:latin typeface="Times New Roman" panose="02020603050405020304" pitchFamily="18" charset="0"/>
                        <a:cs typeface="Times New Roman" panose="02020603050405020304" pitchFamily="18" charset="0"/>
                      </a:endParaRPr>
                    </a:p>
                  </a:txBody>
                  <a:tcPr marL="91447" marR="91447" marT="45716" marB="45716"/>
                </a:tc>
                <a:extLst>
                  <a:ext uri="{0D108BD9-81ED-4DB2-BD59-A6C34878D82A}">
                    <a16:rowId xmlns:a16="http://schemas.microsoft.com/office/drawing/2014/main" val="10002"/>
                  </a:ext>
                </a:extLst>
              </a:tr>
            </a:tbl>
          </a:graphicData>
        </a:graphic>
      </p:graphicFrame>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Consolidation of the literatures:</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184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28477"/>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System Design of the Existing Approach</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21D8820-86D3-1284-6E4F-8EEC7A0D9CD2}"/>
              </a:ext>
            </a:extLst>
          </p:cNvPr>
          <p:cNvSpPr txBox="1"/>
          <p:nvPr/>
        </p:nvSpPr>
        <p:spPr>
          <a:xfrm>
            <a:off x="6248400" y="5801360"/>
            <a:ext cx="2438400" cy="307777"/>
          </a:xfrm>
          <a:prstGeom prst="rect">
            <a:avLst/>
          </a:prstGeom>
          <a:noFill/>
        </p:spPr>
        <p:txBody>
          <a:bodyPr wrap="square" rtlCol="0">
            <a:spAutoFit/>
          </a:bodyPr>
          <a:lstStyle/>
          <a:p>
            <a:r>
              <a:rPr lang="en-US" dirty="0"/>
              <a:t>Fig 1.1:Existing Approach</a:t>
            </a:r>
            <a:endParaRPr lang="en-IN" dirty="0"/>
          </a:p>
        </p:txBody>
      </p:sp>
      <p:pic>
        <p:nvPicPr>
          <p:cNvPr id="4100" name="Picture 4">
            <a:extLst>
              <a:ext uri="{FF2B5EF4-FFF2-40B4-BE49-F238E27FC236}">
                <a16:creationId xmlns:a16="http://schemas.microsoft.com/office/drawing/2014/main" id="{9CB53D7E-047E-B451-6ED9-92DFB1A12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80160"/>
            <a:ext cx="911383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52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181021" y="595312"/>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Black Box Implementation</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pic>
        <p:nvPicPr>
          <p:cNvPr id="2056" name="Picture 8">
            <a:extLst>
              <a:ext uri="{FF2B5EF4-FFF2-40B4-BE49-F238E27FC236}">
                <a16:creationId xmlns:a16="http://schemas.microsoft.com/office/drawing/2014/main" id="{66D764D4-BAD1-5C28-5C85-B798BFB92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 y="1026160"/>
            <a:ext cx="8305800" cy="5538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14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Physiological White Box Model</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pic>
        <p:nvPicPr>
          <p:cNvPr id="2" name="Picture 4">
            <a:extLst>
              <a:ext uri="{FF2B5EF4-FFF2-40B4-BE49-F238E27FC236}">
                <a16:creationId xmlns:a16="http://schemas.microsoft.com/office/drawing/2014/main" id="{0A388AB0-738E-722C-D9F7-DD1EF09E6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4" y="1060103"/>
            <a:ext cx="7305674" cy="548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20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28477"/>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System Design of the Proposed Layered Approach</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1B32E48-690C-07E4-DBF3-ED95B47A05BE}"/>
              </a:ext>
            </a:extLst>
          </p:cNvPr>
          <p:cNvSpPr txBox="1"/>
          <p:nvPr/>
        </p:nvSpPr>
        <p:spPr>
          <a:xfrm>
            <a:off x="5842000" y="5872480"/>
            <a:ext cx="2950308" cy="307777"/>
          </a:xfrm>
          <a:prstGeom prst="rect">
            <a:avLst/>
          </a:prstGeom>
          <a:noFill/>
        </p:spPr>
        <p:txBody>
          <a:bodyPr wrap="square" rtlCol="0">
            <a:spAutoFit/>
          </a:bodyPr>
          <a:lstStyle/>
          <a:p>
            <a:r>
              <a:rPr lang="en-US" dirty="0"/>
              <a:t>Fig 1.4: Proposed Layer Approach</a:t>
            </a:r>
            <a:endParaRPr lang="en-IN" dirty="0"/>
          </a:p>
        </p:txBody>
      </p:sp>
      <p:pic>
        <p:nvPicPr>
          <p:cNvPr id="3086" name="Picture 14">
            <a:extLst>
              <a:ext uri="{FF2B5EF4-FFF2-40B4-BE49-F238E27FC236}">
                <a16:creationId xmlns:a16="http://schemas.microsoft.com/office/drawing/2014/main" id="{329D3D69-674C-519D-0A82-BD0897754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92" y="1280160"/>
            <a:ext cx="866022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398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primary challenge addressed in this research is the accurate prediction of blood glucose (BG) levels in individuals with Type 1 Diabetes (T1D). </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Effective glucose control is vital to prevent hypoglycemia, hyperglycemia, and severe health complications.</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Traditional models struggle to adapt to glucose metabolism's variability, influenced by meals, insulin, and individual responses.</a:t>
            </a:r>
          </a:p>
          <a:p>
            <a:pPr marL="400050" indent="-285750"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a:t>
            </a:r>
            <a:r>
              <a:rPr lang="en-US" sz="1800" b="0" i="0" dirty="0">
                <a:solidFill>
                  <a:schemeClr val="tx1"/>
                </a:solidFill>
                <a:effectLst/>
                <a:latin typeface="Times New Roman" panose="02020603050405020304" pitchFamily="18" charset="0"/>
                <a:cs typeface="Times New Roman" panose="02020603050405020304" pitchFamily="18" charset="0"/>
              </a:rPr>
              <a:t>ompares a physiologically-based white-box model with black-box machine learning models to improve prediction accuracy and adaptability..</a:t>
            </a:r>
          </a:p>
        </p:txBody>
      </p:sp>
    </p:spTree>
    <p:extLst>
      <p:ext uri="{BB962C8B-B14F-4D97-AF65-F5344CB8AC3E}">
        <p14:creationId xmlns:p14="http://schemas.microsoft.com/office/powerpoint/2010/main" val="1511020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r>
              <a:rPr lang="en-US" sz="1800" b="1" i="0" dirty="0">
                <a:effectLst/>
                <a:latin typeface="Times New Roman" panose="02020603050405020304" pitchFamily="18" charset="0"/>
                <a:cs typeface="Times New Roman" panose="02020603050405020304" pitchFamily="18" charset="0"/>
              </a:rPr>
              <a:t>1. Data Input Module</a:t>
            </a:r>
          </a:p>
          <a:p>
            <a:pPr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Description</a:t>
            </a:r>
            <a:r>
              <a:rPr lang="en-US" sz="1800" b="0" i="0" dirty="0">
                <a:solidFill>
                  <a:srgbClr val="000000"/>
                </a:solidFill>
                <a:effectLst/>
                <a:latin typeface="Times New Roman" panose="02020603050405020304" pitchFamily="18" charset="0"/>
                <a:cs typeface="Times New Roman" panose="02020603050405020304" pitchFamily="18" charset="0"/>
              </a:rPr>
              <a:t>: This module is essential for gathering and preprocessing the data necessary for glucose prediction. It includes:</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Continuous Glucose Monitoring (CGM) Data</a:t>
            </a:r>
            <a:r>
              <a:rPr lang="en-US" sz="1800" b="0" i="0" dirty="0">
                <a:solidFill>
                  <a:srgbClr val="000000"/>
                </a:solidFill>
                <a:effectLst/>
                <a:latin typeface="Times New Roman" panose="02020603050405020304" pitchFamily="18" charset="0"/>
                <a:cs typeface="Times New Roman" panose="02020603050405020304" pitchFamily="18" charset="0"/>
              </a:rPr>
              <a:t>: Real-time BG levels collected from CGM devices.</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Nutritional Information</a:t>
            </a:r>
            <a:r>
              <a:rPr lang="en-US" sz="1800" b="0" i="0" dirty="0">
                <a:solidFill>
                  <a:srgbClr val="000000"/>
                </a:solidFill>
                <a:effectLst/>
                <a:latin typeface="Times New Roman" panose="02020603050405020304" pitchFamily="18" charset="0"/>
                <a:cs typeface="Times New Roman" panose="02020603050405020304" pitchFamily="18" charset="0"/>
              </a:rPr>
              <a:t>: Data on carbohydrate intake, including meal timing and composition.</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Insulin Administration Records</a:t>
            </a:r>
            <a:r>
              <a:rPr lang="en-US" sz="1800" b="0" i="0" dirty="0">
                <a:solidFill>
                  <a:srgbClr val="000000"/>
                </a:solidFill>
                <a:effectLst/>
                <a:latin typeface="Times New Roman" panose="02020603050405020304" pitchFamily="18" charset="0"/>
                <a:cs typeface="Times New Roman" panose="02020603050405020304" pitchFamily="18" charset="0"/>
              </a:rPr>
              <a:t>: Details about the type and dosage of insulin administered.</a:t>
            </a:r>
          </a:p>
          <a:p>
            <a:pPr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Techniques</a:t>
            </a:r>
            <a:r>
              <a:rPr lang="en-US" sz="1800" b="0" i="0" dirty="0">
                <a:solidFill>
                  <a:srgbClr val="000000"/>
                </a:solidFill>
                <a:effectLst/>
                <a:latin typeface="Times New Roman" panose="02020603050405020304" pitchFamily="18" charset="0"/>
                <a:cs typeface="Times New Roman" panose="02020603050405020304" pitchFamily="18" charset="0"/>
              </a:rPr>
              <a:t>: Data is normalized and formatted as time-series to ensure compatibility with prediction algorithms, enhancing input quality and reliability.</a:t>
            </a:r>
          </a:p>
        </p:txBody>
      </p:sp>
    </p:spTree>
    <p:extLst>
      <p:ext uri="{BB962C8B-B14F-4D97-AF65-F5344CB8AC3E}">
        <p14:creationId xmlns:p14="http://schemas.microsoft.com/office/powerpoint/2010/main" val="96776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39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r>
              <a:rPr lang="en-US" sz="1800" b="1" i="0" dirty="0">
                <a:solidFill>
                  <a:schemeClr val="tx1"/>
                </a:solidFill>
                <a:effectLst/>
                <a:latin typeface="Times New Roman" panose="02020603050405020304" pitchFamily="18" charset="0"/>
                <a:cs typeface="Times New Roman" panose="02020603050405020304" pitchFamily="18" charset="0"/>
              </a:rPr>
              <a:t>White-Box Model Module</a:t>
            </a:r>
          </a:p>
          <a:p>
            <a:pPr algn="l"/>
            <a:r>
              <a:rPr lang="en-US" sz="1800" b="1" i="0" dirty="0">
                <a:solidFill>
                  <a:schemeClr val="tx1"/>
                </a:solidFill>
                <a:effectLst/>
                <a:latin typeface="Times New Roman" panose="02020603050405020304" pitchFamily="18" charset="0"/>
                <a:cs typeface="Times New Roman" panose="02020603050405020304" pitchFamily="18" charset="0"/>
              </a:rPr>
              <a:t>Description: </a:t>
            </a:r>
          </a:p>
          <a:p>
            <a:pPr algn="l"/>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This module implements a nonlinear physiological model simulating glucose-insulin dynamics as a benchmark for comparison against black-box models.</a:t>
            </a:r>
          </a:p>
          <a:p>
            <a:pPr algn="l"/>
            <a:r>
              <a:rPr lang="en-US" sz="1800" b="1" i="0" dirty="0">
                <a:solidFill>
                  <a:schemeClr val="tx1"/>
                </a:solidFill>
                <a:effectLst/>
                <a:latin typeface="Times New Roman" panose="02020603050405020304" pitchFamily="18" charset="0"/>
                <a:cs typeface="Times New Roman" panose="02020603050405020304" pitchFamily="18" charset="0"/>
              </a:rPr>
              <a:t>Techniques: </a:t>
            </a:r>
          </a:p>
          <a:p>
            <a:pPr algn="l"/>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The model uses physiological equations to describe glucose-insulin interactions, incorporating insulin absorption and glucose kinetics for interpretable, biologically-based predictions.</a:t>
            </a:r>
          </a:p>
        </p:txBody>
      </p:sp>
    </p:spTree>
    <p:extLst>
      <p:ext uri="{BB962C8B-B14F-4D97-AF65-F5344CB8AC3E}">
        <p14:creationId xmlns:p14="http://schemas.microsoft.com/office/powerpoint/2010/main" val="64160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20" name="Google Shape;120;p3"/>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21" name="Google Shape;121;p3"/>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22" name="Google Shape;122;p3"/>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a:t>
            </a:fld>
            <a:endParaRPr sz="1600" b="1" i="0" u="none" strike="noStrike" cap="none">
              <a:solidFill>
                <a:srgbClr val="FFFFFF"/>
              </a:solidFill>
              <a:latin typeface="Comic Sans MS"/>
              <a:ea typeface="Comic Sans MS"/>
              <a:cs typeface="Comic Sans MS"/>
              <a:sym typeface="Comic Sans MS"/>
            </a:endParaRPr>
          </a:p>
        </p:txBody>
      </p:sp>
      <p:sp>
        <p:nvSpPr>
          <p:cNvPr id="123" name="Google Shape;123;p3"/>
          <p:cNvSpPr txBox="1">
            <a:spLocks noGrp="1"/>
          </p:cNvSpPr>
          <p:nvPr>
            <p:ph type="dt" idx="10"/>
          </p:nvPr>
        </p:nvSpPr>
        <p:spPr>
          <a:xfrm>
            <a:off x="-1" y="6564313"/>
            <a:ext cx="1927124"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25260AD9-E776-4CA9-ACBE-E4F114151A87}"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a:solidFill>
                <a:srgbClr val="FF0066"/>
              </a:solidFill>
              <a:latin typeface="Arial Rounded"/>
              <a:ea typeface="Arial Rounded"/>
              <a:cs typeface="Arial Rounded"/>
              <a:sym typeface="Arial Rounded"/>
            </a:endParaRPr>
          </a:p>
        </p:txBody>
      </p:sp>
      <p:sp>
        <p:nvSpPr>
          <p:cNvPr id="124" name="Google Shape;124;p3"/>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25" name="Google Shape;125;p3"/>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26" name="Google Shape;126;p3"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27" name="Google Shape;127;p3"/>
          <p:cNvSpPr txBox="1"/>
          <p:nvPr/>
        </p:nvSpPr>
        <p:spPr>
          <a:xfrm>
            <a:off x="659904" y="878940"/>
            <a:ext cx="35814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Objectives </a:t>
            </a:r>
            <a:endParaRPr sz="2800" b="0" i="0" u="none" strike="noStrike" cap="none" dirty="0">
              <a:solidFill>
                <a:srgbClr val="000000"/>
              </a:solidFill>
              <a:latin typeface="Arial"/>
              <a:ea typeface="Arial"/>
              <a:cs typeface="Arial"/>
              <a:sym typeface="Arial"/>
            </a:endParaRPr>
          </a:p>
        </p:txBody>
      </p:sp>
      <p:sp>
        <p:nvSpPr>
          <p:cNvPr id="2" name="Content Placeholder 4">
            <a:extLst>
              <a:ext uri="{FF2B5EF4-FFF2-40B4-BE49-F238E27FC236}">
                <a16:creationId xmlns:a16="http://schemas.microsoft.com/office/drawing/2014/main" id="{DC529FB4-35F9-975C-2A8F-ECCA8C176B69}"/>
              </a:ext>
            </a:extLst>
          </p:cNvPr>
          <p:cNvSpPr txBox="1">
            <a:spLocks noChangeArrowheads="1"/>
          </p:cNvSpPr>
          <p:nvPr/>
        </p:nvSpPr>
        <p:spPr>
          <a:xfrm>
            <a:off x="703262" y="1789465"/>
            <a:ext cx="8143875" cy="4114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ct val="0"/>
              </a:spcBef>
              <a:buFont typeface="Arial" panose="020B0604020202020204" pitchFamily="34" charset="0"/>
              <a:buChar char="•"/>
              <a:tabLst>
                <a:tab pos="520700" algn="l"/>
              </a:tabLst>
              <a:defRPr/>
            </a:pPr>
            <a:r>
              <a:rPr lang="en-US" sz="2000" dirty="0">
                <a:latin typeface="Times New Roman" panose="02020603050405020304" pitchFamily="18" charset="0"/>
                <a:cs typeface="Times New Roman" panose="02020603050405020304" pitchFamily="18" charset="0"/>
              </a:rPr>
              <a:t>To develop a predictive model for glucose levels Prediction using machine learning techniques.</a:t>
            </a:r>
          </a:p>
          <a:p>
            <a:pPr>
              <a:spcBef>
                <a:spcPct val="0"/>
              </a:spcBef>
              <a:tabLst>
                <a:tab pos="520700" algn="l"/>
              </a:tabLst>
              <a:defRPr/>
            </a:pPr>
            <a:endParaRPr lang="en-US" sz="2000" dirty="0">
              <a:latin typeface="Times New Roman" panose="02020603050405020304" pitchFamily="18" charset="0"/>
              <a:cs typeface="Times New Roman" panose="02020603050405020304" pitchFamily="18" charset="0"/>
            </a:endParaRPr>
          </a:p>
          <a:p>
            <a:pPr marL="342900" indent="-342900">
              <a:spcBef>
                <a:spcPct val="0"/>
              </a:spcBef>
              <a:buFont typeface="Arial" panose="020B0604020202020204" pitchFamily="34" charset="0"/>
              <a:buChar char="•"/>
              <a:tabLst>
                <a:tab pos="520700" algn="l"/>
              </a:tabLst>
              <a:defRPr/>
            </a:pPr>
            <a:r>
              <a:rPr lang="en-US" sz="2000" dirty="0">
                <a:latin typeface="Times New Roman" panose="02020603050405020304" pitchFamily="18" charset="0"/>
                <a:cs typeface="Times New Roman" panose="02020603050405020304" pitchFamily="18" charset="0"/>
              </a:rPr>
              <a:t>To design an algorithm for handling real-time data inputs and providing timely predictions to diabetes management. </a:t>
            </a:r>
          </a:p>
          <a:p>
            <a:pPr>
              <a:spcBef>
                <a:spcPct val="0"/>
              </a:spcBef>
              <a:tabLst>
                <a:tab pos="520700" algn="l"/>
              </a:tabLst>
              <a:defRPr/>
            </a:pPr>
            <a:endParaRPr lang="en-US" sz="2000" dirty="0">
              <a:latin typeface="Times New Roman" panose="02020603050405020304" pitchFamily="18" charset="0"/>
              <a:cs typeface="Times New Roman" panose="02020603050405020304" pitchFamily="18" charset="0"/>
            </a:endParaRPr>
          </a:p>
          <a:p>
            <a:pPr marL="342900" indent="-342900">
              <a:spcBef>
                <a:spcPct val="0"/>
              </a:spcBef>
              <a:buFont typeface="Arial" panose="020B0604020202020204" pitchFamily="34" charset="0"/>
              <a:buChar char="•"/>
              <a:tabLst>
                <a:tab pos="520700" algn="l"/>
              </a:tabLst>
              <a:defRPr/>
            </a:pPr>
            <a:r>
              <a:rPr lang="en-US" sz="2000" dirty="0">
                <a:latin typeface="Times New Roman" panose="02020603050405020304" pitchFamily="18" charset="0"/>
                <a:cs typeface="Times New Roman" panose="02020603050405020304" pitchFamily="18" charset="0"/>
              </a:rPr>
              <a:t>To integrate data visualization tools to provide clear and comprehensive visual feedback on glucose level trends and patterns, aiding in better understanding and management for both patients and healthcare providers.</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600" dirty="0">
              <a:solidFill>
                <a:schemeClr val="tx1"/>
              </a:solidFill>
              <a:latin typeface="Times New Roman" panose="02020603050405020304" pitchFamily="18" charset="0"/>
              <a:cs typeface="Times New Roman" panose="02020603050405020304" pitchFamily="18" charset="0"/>
            </a:endParaRPr>
          </a:p>
          <a:p>
            <a:pPr algn="l"/>
            <a:endParaRPr lang="en-US" sz="1600" dirty="0">
              <a:solidFill>
                <a:schemeClr val="tx1"/>
              </a:solidFill>
              <a:latin typeface="Times New Roman" panose="02020603050405020304" pitchFamily="18" charset="0"/>
              <a:cs typeface="Times New Roman" panose="02020603050405020304" pitchFamily="18" charset="0"/>
            </a:endParaRPr>
          </a:p>
          <a:p>
            <a:pPr algn="l"/>
            <a:r>
              <a:rPr lang="en-US" sz="1800" b="1" dirty="0">
                <a:solidFill>
                  <a:schemeClr val="tx1"/>
                </a:solidFill>
                <a:latin typeface="Times New Roman" panose="02020603050405020304" pitchFamily="18" charset="0"/>
                <a:cs typeface="Times New Roman" panose="02020603050405020304" pitchFamily="18" charset="0"/>
              </a:rPr>
              <a:t>Algorithm:</a:t>
            </a:r>
            <a:endParaRPr lang="en-US" sz="1800" b="1" i="0" dirty="0">
              <a:solidFill>
                <a:schemeClr val="tx1"/>
              </a:solidFill>
              <a:effectLst/>
              <a:latin typeface="Times New Roman" panose="02020603050405020304" pitchFamily="18" charset="0"/>
              <a:cs typeface="Times New Roman" panose="02020603050405020304" pitchFamily="18" charset="0"/>
            </a:endParaRPr>
          </a:p>
          <a:p>
            <a:pPr algn="l"/>
            <a:r>
              <a:rPr lang="en-US" sz="1800" b="1" i="0" dirty="0">
                <a:solidFill>
                  <a:schemeClr val="tx1"/>
                </a:solidFill>
                <a:effectLst/>
                <a:latin typeface="Times New Roman" panose="02020603050405020304" pitchFamily="18" charset="0"/>
                <a:cs typeface="Times New Roman" panose="02020603050405020304" pitchFamily="18" charset="0"/>
              </a:rPr>
              <a:t>Bayesian estimation: </a:t>
            </a:r>
            <a:r>
              <a:rPr lang="en-US" sz="1800" b="0" i="0" dirty="0">
                <a:solidFill>
                  <a:schemeClr val="tx1"/>
                </a:solidFill>
                <a:effectLst/>
                <a:latin typeface="Times New Roman" panose="02020603050405020304" pitchFamily="18" charset="0"/>
                <a:cs typeface="Times New Roman" panose="02020603050405020304" pitchFamily="18" charset="0"/>
              </a:rPr>
              <a:t>Markov Chain Monte Carlo (MCMC) is used to estimate the individual parameters(Which uses Single Component Metropolis- Hastings).</a:t>
            </a:r>
          </a:p>
          <a:p>
            <a:pPr algn="l"/>
            <a:r>
              <a:rPr lang="en-US" sz="1800" b="1" i="0" dirty="0">
                <a:solidFill>
                  <a:schemeClr val="tx1"/>
                </a:solidFill>
                <a:effectLst/>
                <a:latin typeface="Times New Roman" panose="02020603050405020304" pitchFamily="18" charset="0"/>
                <a:cs typeface="Times New Roman" panose="02020603050405020304" pitchFamily="18" charset="0"/>
              </a:rPr>
              <a:t>Particle Filter (PF): </a:t>
            </a:r>
            <a:r>
              <a:rPr lang="en-US" sz="1800" b="0" i="0" dirty="0">
                <a:solidFill>
                  <a:schemeClr val="tx1"/>
                </a:solidFill>
                <a:effectLst/>
                <a:latin typeface="Times New Roman" panose="02020603050405020304" pitchFamily="18" charset="0"/>
                <a:cs typeface="Times New Roman" panose="02020603050405020304" pitchFamily="18" charset="0"/>
              </a:rPr>
              <a:t>A state-estimation method that handles the non-linearity and allows real-time glucose prediction .</a:t>
            </a:r>
          </a:p>
          <a:p>
            <a:pPr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Insulin Absorption Subsystem</a:t>
            </a:r>
            <a:r>
              <a:rPr lang="en-US" sz="1800" b="0" i="0"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Description</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a:t>
            </a:r>
            <a:r>
              <a:rPr lang="en-US" sz="1800" b="0" i="0" dirty="0">
                <a:solidFill>
                  <a:schemeClr val="tx1"/>
                </a:solidFill>
                <a:effectLst/>
                <a:latin typeface="Times New Roman" panose="02020603050405020304" pitchFamily="18" charset="0"/>
                <a:cs typeface="Times New Roman" panose="02020603050405020304" pitchFamily="18" charset="0"/>
              </a:rPr>
              <a:t>racks subcutaneous insulin absorption, accounting for injected insulin entering the bloodstream..</a:t>
            </a:r>
          </a:p>
          <a:p>
            <a:pPr marL="742950" lvl="1" indent="-285750"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Techniques</a:t>
            </a:r>
            <a:r>
              <a:rPr lang="en-US" sz="1800" b="0" i="0" dirty="0">
                <a:solidFill>
                  <a:schemeClr val="tx1"/>
                </a:solidFill>
                <a:effectLst/>
                <a:latin typeface="Times New Roman" panose="02020603050405020304" pitchFamily="18" charset="0"/>
                <a:cs typeface="Times New Roman" panose="02020603050405020304" pitchFamily="18" charset="0"/>
              </a:rPr>
              <a:t>: Utilizes compartments for insulin states (non-monomeric and monomeric) and equations for diffusion and absorption to predict plasma insulin levels.</a:t>
            </a:r>
          </a:p>
          <a:p>
            <a:pPr algn="l"/>
            <a:endParaRPr lang="en-US" sz="16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265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600" dirty="0">
                  <a:solidFill>
                    <a:schemeClr val="tx1"/>
                  </a:solidFill>
                  <a:latin typeface="Times New Roman" panose="02020603050405020304" pitchFamily="18" charset="0"/>
                  <a:cs typeface="Times New Roman" panose="02020603050405020304" pitchFamily="18" charset="0"/>
                </a:endParaRPr>
              </a:p>
              <a:p>
                <a:pPr algn="l"/>
                <a:endParaRPr lang="en-US" sz="1600" dirty="0">
                  <a:solidFill>
                    <a:schemeClr val="tx1"/>
                  </a:solidFill>
                  <a:latin typeface="Times New Roman" panose="02020603050405020304" pitchFamily="18" charset="0"/>
                  <a:cs typeface="Times New Roman" panose="02020603050405020304" pitchFamily="18" charset="0"/>
                </a:endParaRPr>
              </a:p>
              <a:p>
                <a:pPr algn="l"/>
                <a:r>
                  <a:rPr lang="en-US" sz="1800" b="1" dirty="0">
                    <a:solidFill>
                      <a:schemeClr val="tx1"/>
                    </a:solidFill>
                    <a:latin typeface="Times New Roman" panose="02020603050405020304" pitchFamily="18" charset="0"/>
                    <a:cs typeface="Times New Roman" panose="02020603050405020304" pitchFamily="18" charset="0"/>
                  </a:rPr>
                  <a:t>Equation:</a:t>
                </a:r>
              </a:p>
              <a:p>
                <a:r>
                  <a:rPr lang="en-US" sz="1800" b="1" i="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IN" sz="2000" i="1">
                            <a:latin typeface="Cambria Math" panose="02040503050406030204" pitchFamily="18" charset="0"/>
                          </a:rPr>
                          <m:t>𝑠𝑐</m:t>
                        </m:r>
                        <m:r>
                          <a:rPr lang="en-IN" sz="2000" i="1">
                            <a:latin typeface="Cambria Math" panose="02040503050406030204" pitchFamily="18" charset="0"/>
                          </a:rPr>
                          <m:t>1</m:t>
                        </m:r>
                      </m:sub>
                    </m:sSub>
                    <m:r>
                      <m:rPr>
                        <m:nor/>
                      </m:rPr>
                      <a:rPr lang="en-IN" sz="2000" i="1"/>
                      <m:t>(</m:t>
                    </m:r>
                    <m:r>
                      <m:rPr>
                        <m:nor/>
                      </m:rPr>
                      <a:rPr lang="en-IN" sz="2000" i="1"/>
                      <m:t>t</m:t>
                    </m:r>
                    <m:r>
                      <m:rPr>
                        <m:nor/>
                      </m:rPr>
                      <a:rPr lang="en-IN" sz="2000" i="1"/>
                      <m:t>) = −</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𝑑</m:t>
                        </m:r>
                      </m:sub>
                    </m:sSub>
                    <m:r>
                      <m:rPr>
                        <m:nor/>
                      </m:rPr>
                      <a:rPr lang="en-IN" sz="2000" i="1"/>
                      <m:t>·</m:t>
                    </m:r>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IN" sz="2000" i="1">
                            <a:latin typeface="Cambria Math" panose="02040503050406030204" pitchFamily="18" charset="0"/>
                          </a:rPr>
                          <m:t>𝑠𝑐</m:t>
                        </m:r>
                        <m:r>
                          <a:rPr lang="en-IN" sz="2000" i="1">
                            <a:latin typeface="Cambria Math" panose="02040503050406030204" pitchFamily="18" charset="0"/>
                          </a:rPr>
                          <m:t>1</m:t>
                        </m:r>
                      </m:sub>
                    </m:sSub>
                    <m:r>
                      <m:rPr>
                        <m:nor/>
                      </m:rPr>
                      <a:rPr lang="en-IN" sz="2000" i="1"/>
                      <m:t>(</m:t>
                    </m:r>
                    <m:r>
                      <m:rPr>
                        <m:nor/>
                      </m:rPr>
                      <a:rPr lang="en-IN" sz="2000" i="1"/>
                      <m:t>t</m:t>
                    </m:r>
                    <m:r>
                      <m:rPr>
                        <m:nor/>
                      </m:rPr>
                      <a:rPr lang="en-IN" sz="2000" i="1"/>
                      <m:t>) + </m:t>
                    </m:r>
                    <m:r>
                      <m:rPr>
                        <m:nor/>
                      </m:rPr>
                      <a:rPr lang="en-IN" sz="2000" i="1" smtClean="0"/>
                      <m:t>I</m:t>
                    </m:r>
                    <m:r>
                      <m:rPr>
                        <m:nor/>
                      </m:rPr>
                      <a:rPr lang="en-IN" sz="2000" i="1" smtClean="0"/>
                      <m:t>(</m:t>
                    </m:r>
                    <m:r>
                      <m:rPr>
                        <m:nor/>
                      </m:rPr>
                      <a:rPr lang="en-IN" sz="2000" i="1" smtClean="0"/>
                      <m:t>t</m:t>
                    </m:r>
                    <m:r>
                      <m:rPr>
                        <m:nor/>
                      </m:rPr>
                      <a:rPr lang="en-IN" sz="2000" i="1" smtClean="0"/>
                      <m:t> − </m:t>
                    </m:r>
                    <m:r>
                      <m:rPr>
                        <m:nor/>
                      </m:rPr>
                      <a:rPr lang="el-GR" sz="2000" i="1" smtClean="0"/>
                      <m:t>β</m:t>
                    </m:r>
                    <m:r>
                      <m:rPr>
                        <m:nor/>
                      </m:rPr>
                      <a:rPr lang="el-GR" sz="2000" i="1"/>
                      <m:t>)/</m:t>
                    </m:r>
                    <m:r>
                      <m:rPr>
                        <m:nor/>
                      </m:rPr>
                      <a:rPr lang="en-IN" sz="2000" i="1"/>
                      <m:t>V</m:t>
                    </m:r>
                  </m:oMath>
                </a14:m>
                <a:endParaRPr lang="en-IN" sz="2000" dirty="0"/>
              </a:p>
              <a:p>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                              </m:t>
                        </m:r>
                        <m:r>
                          <a:rPr lang="en-IN" sz="2000" i="1">
                            <a:latin typeface="Cambria Math" panose="02040503050406030204" pitchFamily="18" charset="0"/>
                          </a:rPr>
                          <m:t>𝐼</m:t>
                        </m:r>
                      </m:e>
                      <m:sub>
                        <m:r>
                          <a:rPr lang="en-IN" sz="2000" i="1">
                            <a:latin typeface="Cambria Math" panose="02040503050406030204" pitchFamily="18" charset="0"/>
                          </a:rPr>
                          <m:t>𝑠𝑐</m:t>
                        </m:r>
                        <m:r>
                          <a:rPr lang="en-US" sz="2000" b="0" i="1" smtClean="0">
                            <a:latin typeface="Cambria Math" panose="02040503050406030204" pitchFamily="18" charset="0"/>
                          </a:rPr>
                          <m:t>2</m:t>
                        </m:r>
                      </m:sub>
                    </m:sSub>
                  </m:oMath>
                </a14:m>
                <a:r>
                  <a:rPr lang="de-DE" sz="2000" dirty="0"/>
                  <a:t>(t) =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𝑒</m:t>
                        </m:r>
                      </m:sub>
                    </m:sSub>
                  </m:oMath>
                </a14:m>
                <a:r>
                  <a:rPr lang="de-DE" sz="2000" dirty="0"/>
                  <a:t> · </a:t>
                </a:r>
                <a14:m>
                  <m:oMath xmlns:m="http://schemas.openxmlformats.org/officeDocument/2006/math">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IN" sz="2000" i="1">
                            <a:latin typeface="Cambria Math" panose="02040503050406030204" pitchFamily="18" charset="0"/>
                          </a:rPr>
                          <m:t>𝑠𝑐</m:t>
                        </m:r>
                        <m:r>
                          <a:rPr lang="en-US" sz="2000" b="0" i="1" smtClean="0">
                            <a:latin typeface="Cambria Math" panose="02040503050406030204" pitchFamily="18" charset="0"/>
                          </a:rPr>
                          <m:t>1</m:t>
                        </m:r>
                      </m:sub>
                    </m:sSub>
                  </m:oMath>
                </a14:m>
                <a:r>
                  <a:rPr lang="de-DE" sz="2000" dirty="0"/>
                  <a:t>(t) −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𝑎</m:t>
                        </m:r>
                        <m:r>
                          <a:rPr lang="en-US" sz="2000" b="0" i="1" smtClean="0">
                            <a:latin typeface="Cambria Math" panose="02040503050406030204" pitchFamily="18" charset="0"/>
                          </a:rPr>
                          <m:t>2</m:t>
                        </m:r>
                      </m:sub>
                    </m:sSub>
                  </m:oMath>
                </a14:m>
                <a:r>
                  <a:rPr lang="de-DE" sz="2000" dirty="0"/>
                  <a:t> · </a:t>
                </a:r>
                <a14:m>
                  <m:oMath xmlns:m="http://schemas.openxmlformats.org/officeDocument/2006/math">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IN" sz="2000" i="1">
                            <a:latin typeface="Cambria Math" panose="02040503050406030204" pitchFamily="18" charset="0"/>
                          </a:rPr>
                          <m:t>𝑠𝑐</m:t>
                        </m:r>
                        <m:r>
                          <a:rPr lang="en-US" sz="2000" b="0" i="1" smtClean="0">
                            <a:latin typeface="Cambria Math" panose="02040503050406030204" pitchFamily="18" charset="0"/>
                          </a:rPr>
                          <m:t>2</m:t>
                        </m:r>
                      </m:sub>
                    </m:sSub>
                  </m:oMath>
                </a14:m>
                <a:r>
                  <a:rPr lang="de-DE" sz="2000" dirty="0"/>
                  <a:t>(t)</a:t>
                </a:r>
                <a:endParaRPr lang="en-IN" sz="2000" dirty="0"/>
              </a:p>
              <a:p>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                             </m:t>
                        </m:r>
                        <m:r>
                          <a:rPr lang="en-IN" sz="2000" i="1">
                            <a:latin typeface="Cambria Math" panose="02040503050406030204" pitchFamily="18" charset="0"/>
                          </a:rPr>
                          <m:t>𝐼</m:t>
                        </m:r>
                      </m:e>
                      <m:sub>
                        <m:r>
                          <a:rPr lang="en-US" sz="2000" b="0" i="1" smtClean="0">
                            <a:latin typeface="Cambria Math" panose="02040503050406030204" pitchFamily="18" charset="0"/>
                          </a:rPr>
                          <m:t>𝑝</m:t>
                        </m:r>
                      </m:sub>
                    </m:sSub>
                  </m:oMath>
                </a14:m>
                <a:r>
                  <a:rPr lang="de-DE" sz="2000" dirty="0"/>
                  <a:t>(t) =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𝑎</m:t>
                        </m:r>
                        <m:r>
                          <a:rPr lang="en-US" sz="2000" b="0" i="1" smtClean="0">
                            <a:latin typeface="Cambria Math" panose="02040503050406030204" pitchFamily="18" charset="0"/>
                          </a:rPr>
                          <m:t>2</m:t>
                        </m:r>
                      </m:sub>
                    </m:sSub>
                  </m:oMath>
                </a14:m>
                <a:r>
                  <a:rPr lang="de-DE" sz="2000" dirty="0"/>
                  <a:t> · </a:t>
                </a:r>
                <a14:m>
                  <m:oMath xmlns:m="http://schemas.openxmlformats.org/officeDocument/2006/math">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IN" sz="2000" i="1">
                            <a:latin typeface="Cambria Math" panose="02040503050406030204" pitchFamily="18" charset="0"/>
                          </a:rPr>
                          <m:t>𝑠𝑐</m:t>
                        </m:r>
                        <m:r>
                          <a:rPr lang="en-US" sz="2000" b="0" i="1" smtClean="0">
                            <a:latin typeface="Cambria Math" panose="02040503050406030204" pitchFamily="18" charset="0"/>
                          </a:rPr>
                          <m:t>2</m:t>
                        </m:r>
                      </m:sub>
                    </m:sSub>
                  </m:oMath>
                </a14:m>
                <a:r>
                  <a:rPr lang="de-DE" sz="2000" dirty="0"/>
                  <a:t> −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𝑒</m:t>
                        </m:r>
                      </m:sub>
                    </m:sSub>
                  </m:oMath>
                </a14:m>
                <a:r>
                  <a:rPr lang="de-DE" sz="2000" dirty="0"/>
                  <a:t> · </a:t>
                </a:r>
                <a14:m>
                  <m:oMath xmlns:m="http://schemas.openxmlformats.org/officeDocument/2006/math">
                    <m:sSub>
                      <m:sSubPr>
                        <m:ctrlPr>
                          <a:rPr lang="en-IN" sz="2000" i="1" smtClean="0">
                            <a:latin typeface="Cambria Math" panose="02040503050406030204" pitchFamily="18" charset="0"/>
                          </a:rPr>
                        </m:ctrlPr>
                      </m:sSubPr>
                      <m:e>
                        <m:r>
                          <a:rPr lang="en-IN" sz="2000" i="1">
                            <a:latin typeface="Cambria Math" panose="02040503050406030204" pitchFamily="18" charset="0"/>
                          </a:rPr>
                          <m:t>𝐼</m:t>
                        </m:r>
                      </m:e>
                      <m:sub>
                        <m:r>
                          <a:rPr lang="en-US" sz="2000" b="0" i="1" smtClean="0">
                            <a:latin typeface="Cambria Math" panose="02040503050406030204" pitchFamily="18" charset="0"/>
                          </a:rPr>
                          <m:t>𝑝</m:t>
                        </m:r>
                      </m:sub>
                    </m:sSub>
                  </m:oMath>
                </a14:m>
                <a:r>
                  <a:rPr lang="de-DE" sz="2000" dirty="0"/>
                  <a:t>(t)</a:t>
                </a:r>
              </a:p>
              <a:p>
                <a:pPr marL="400050" indent="-285750">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𝑠𝑐</m:t>
                        </m:r>
                        <m:r>
                          <a:rPr lang="en-IN" sz="1800" i="1">
                            <a:latin typeface="Cambria Math" panose="02040503050406030204" pitchFamily="18" charset="0"/>
                          </a:rPr>
                          <m:t>1</m:t>
                        </m:r>
                      </m:sub>
                    </m:sSub>
                    <m:r>
                      <m:rPr>
                        <m:nor/>
                      </m:rPr>
                      <a:rPr lang="en-IN" sz="1800" i="1"/>
                      <m:t>(</m:t>
                    </m:r>
                    <m:r>
                      <m:rPr>
                        <m:nor/>
                      </m:rPr>
                      <a:rPr lang="en-IN" sz="1800" i="1"/>
                      <m:t>t</m:t>
                    </m:r>
                    <m:r>
                      <m:rPr>
                        <m:nor/>
                      </m:rPr>
                      <a:rPr lang="en-IN" sz="1800" i="1"/>
                      <m:t>) </m:t>
                    </m:r>
                  </m:oMath>
                </a14:m>
                <a:r>
                  <a:rPr lang="en-US" sz="1800" dirty="0"/>
                  <a:t>represents insulin in its non-monomeric form in the first compartment</a:t>
                </a:r>
              </a:p>
              <a:p>
                <a:r>
                  <a:rPr lang="en-US" sz="1800" dirty="0"/>
                  <a:t>(before it starts to become active).</a:t>
                </a:r>
              </a:p>
              <a:p>
                <a:pPr marL="400050" indent="-285750">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 </m:t>
                        </m:r>
                        <m:r>
                          <a:rPr lang="en-IN" sz="1800" i="1">
                            <a:latin typeface="Cambria Math" panose="02040503050406030204" pitchFamily="18" charset="0"/>
                          </a:rPr>
                          <m:t>𝐼</m:t>
                        </m:r>
                      </m:e>
                      <m:sub>
                        <m:r>
                          <a:rPr lang="en-IN" sz="1800" i="1">
                            <a:latin typeface="Cambria Math" panose="02040503050406030204" pitchFamily="18" charset="0"/>
                          </a:rPr>
                          <m:t>𝑠𝑐</m:t>
                        </m:r>
                        <m:r>
                          <a:rPr lang="en-US" sz="1800" b="0" i="1" smtClean="0">
                            <a:latin typeface="Cambria Math" panose="02040503050406030204" pitchFamily="18" charset="0"/>
                          </a:rPr>
                          <m:t>2</m:t>
                        </m:r>
                      </m:sub>
                    </m:sSub>
                  </m:oMath>
                </a14:m>
                <a:r>
                  <a:rPr lang="de-DE" sz="1800" dirty="0"/>
                  <a:t>(t)</a:t>
                </a:r>
                <a:r>
                  <a:rPr lang="en-US" sz="1800" dirty="0"/>
                  <a:t>represents insulin that has transitioned to a monomeric state (ready for absorption into the bloodstream).</a:t>
                </a:r>
              </a:p>
              <a:p>
                <a:pPr marL="400050" indent="-285750">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IN" sz="1800" i="1">
                            <a:latin typeface="Cambria Math" panose="02040503050406030204" pitchFamily="18" charset="0"/>
                          </a:rPr>
                          <m:t>𝐼</m:t>
                        </m:r>
                      </m:e>
                      <m:sub>
                        <m:r>
                          <a:rPr lang="en-US" sz="1800" b="0" i="1" smtClean="0">
                            <a:latin typeface="Cambria Math" panose="02040503050406030204" pitchFamily="18" charset="0"/>
                          </a:rPr>
                          <m:t>𝑝</m:t>
                        </m:r>
                      </m:sub>
                    </m:sSub>
                  </m:oMath>
                </a14:m>
                <a:r>
                  <a:rPr lang="de-DE" sz="1800" dirty="0"/>
                  <a:t>(t) </a:t>
                </a:r>
                <a:r>
                  <a:rPr lang="en-US" sz="1800" dirty="0"/>
                  <a:t>is the plasma insulin concentration, i.e., the insulin available in the bloodstream</a:t>
                </a:r>
                <a:r>
                  <a:rPr lang="en-US" sz="2000" dirty="0"/>
                  <a:t>.</a:t>
                </a:r>
                <a:endParaRPr lang="en-IN" sz="2000" dirty="0"/>
              </a:p>
              <a:p>
                <a:endParaRPr lang="en-IN" sz="2000" dirty="0"/>
              </a:p>
              <a:p>
                <a:pPr algn="l"/>
                <a:endParaRPr lang="en-US" sz="2000" b="1" i="0" dirty="0">
                  <a:solidFill>
                    <a:schemeClr val="tx1"/>
                  </a:solidFill>
                  <a:effectLst/>
                  <a:latin typeface="Times New Roman" panose="02020603050405020304" pitchFamily="18" charset="0"/>
                  <a:cs typeface="Times New Roman" panose="02020603050405020304" pitchFamily="18" charset="0"/>
                </a:endParaRPr>
              </a:p>
              <a:p>
                <a:pPr algn="l"/>
                <a:endParaRPr lang="en-US" sz="1600" b="0" i="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b="-15403"/>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769705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600" dirty="0">
                  <a:solidFill>
                    <a:schemeClr val="tx1"/>
                  </a:solidFill>
                  <a:latin typeface="Times New Roman" panose="02020603050405020304" pitchFamily="18" charset="0"/>
                  <a:cs typeface="Times New Roman" panose="02020603050405020304" pitchFamily="18" charset="0"/>
                </a:endParaRPr>
              </a:p>
              <a:p>
                <a:pPr algn="l"/>
                <a:endParaRPr lang="en-US" sz="1600" dirty="0">
                  <a:solidFill>
                    <a:schemeClr val="tx1"/>
                  </a:solidFill>
                  <a:latin typeface="Times New Roman" panose="02020603050405020304" pitchFamily="18" charset="0"/>
                  <a:cs typeface="Times New Roman" panose="02020603050405020304" pitchFamily="18" charset="0"/>
                </a:endParaRPr>
              </a:p>
              <a:p>
                <a:pPr marL="400050" indent="-285750" algn="l">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is the rate at which insulin transforms from a non-monomeric state to a monomeric state.</a:t>
                </a:r>
              </a:p>
              <a:p>
                <a:pPr marL="400050" indent="-285750" algn="l">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𝑎</m:t>
                        </m:r>
                        <m:r>
                          <a:rPr lang="en-US" sz="1800" b="0" i="1" smtClean="0">
                            <a:latin typeface="Cambria Math" panose="02040503050406030204" pitchFamily="18" charset="0"/>
                          </a:rPr>
                          <m:t>2</m:t>
                        </m:r>
                      </m:sub>
                    </m:sSub>
                  </m:oMath>
                </a14:m>
                <a:r>
                  <a:rPr lang="de-DE" sz="1800" dirty="0"/>
                  <a:t> </a:t>
                </a:r>
                <a:r>
                  <a:rPr lang="en-US" sz="1800" dirty="0">
                    <a:solidFill>
                      <a:schemeClr val="tx1"/>
                    </a:solidFill>
                    <a:latin typeface="Times New Roman" panose="02020603050405020304" pitchFamily="18" charset="0"/>
                    <a:cs typeface="Times New Roman" panose="02020603050405020304" pitchFamily="18" charset="0"/>
                  </a:rPr>
                  <a:t>​ is the absorption rate from the monomeric form into the plasma.</a:t>
                </a:r>
              </a:p>
              <a:p>
                <a:pPr marL="400050" indent="-285750"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𝑒</m:t>
                        </m:r>
                      </m:sub>
                    </m:sSub>
                  </m:oMath>
                </a14:m>
                <a:r>
                  <a:rPr lang="en-US" sz="1800" dirty="0">
                    <a:solidFill>
                      <a:schemeClr val="tx1"/>
                    </a:solidFill>
                    <a:latin typeface="Times New Roman" panose="02020603050405020304" pitchFamily="18" charset="0"/>
                    <a:cs typeface="Times New Roman" panose="02020603050405020304" pitchFamily="18" charset="0"/>
                  </a:rPr>
                  <a:t> is the clearance rate, indicating how quickly insulin is removed from the plasma.</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V  is the volume of insulin distribution in the body.</a:t>
                </a:r>
              </a:p>
              <a:p>
                <a:pPr marL="400050" indent="-285750">
                  <a:buFont typeface="Arial" panose="020B0604020202020204" pitchFamily="34" charset="0"/>
                  <a:buChar char="•"/>
                </a:pPr>
                <a14:m>
                  <m:oMath xmlns:m="http://schemas.openxmlformats.org/officeDocument/2006/math">
                    <m:r>
                      <m:rPr>
                        <m:nor/>
                      </m:rPr>
                      <a:rPr lang="en-IN" sz="1800" i="1" smtClean="0"/>
                      <m:t>I</m:t>
                    </m:r>
                    <m:r>
                      <m:rPr>
                        <m:nor/>
                      </m:rPr>
                      <a:rPr lang="en-IN" sz="1800" i="1" smtClean="0"/>
                      <m:t>(</m:t>
                    </m:r>
                    <m:r>
                      <m:rPr>
                        <m:nor/>
                      </m:rPr>
                      <a:rPr lang="en-IN" sz="1800" i="1" smtClean="0"/>
                      <m:t>t</m:t>
                    </m:r>
                    <m:r>
                      <m:rPr>
                        <m:nor/>
                      </m:rPr>
                      <a:rPr lang="en-IN" sz="1800" i="1" smtClean="0"/>
                      <m:t> − </m:t>
                    </m:r>
                    <m:r>
                      <m:rPr>
                        <m:nor/>
                      </m:rPr>
                      <a:rPr lang="el-GR" sz="1800" i="1" smtClean="0"/>
                      <m:t>β</m:t>
                    </m:r>
                    <m:r>
                      <m:rPr>
                        <m:nor/>
                      </m:rPr>
                      <a:rPr lang="el-GR" sz="1800" i="1" smtClean="0"/>
                      <m:t>)</m:t>
                    </m:r>
                  </m:oMath>
                </a14:m>
                <a:r>
                  <a:rPr lang="en-US" sz="1800" b="0" i="0" dirty="0">
                    <a:solidFill>
                      <a:schemeClr val="tx1"/>
                    </a:solidFill>
                    <a:effectLst/>
                    <a:latin typeface="Times New Roman" panose="02020603050405020304" pitchFamily="18" charset="0"/>
                    <a:cs typeface="Times New Roman" panose="02020603050405020304" pitchFamily="18" charset="0"/>
                  </a:rPr>
                  <a:t>represents the insulin injected at time </a:t>
                </a:r>
                <a14:m>
                  <m:oMath xmlns:m="http://schemas.openxmlformats.org/officeDocument/2006/math">
                    <m:r>
                      <m:rPr>
                        <m:nor/>
                      </m:rPr>
                      <a:rPr lang="en-IN" sz="1800" i="1"/>
                      <m:t>(</m:t>
                    </m:r>
                    <m:r>
                      <m:rPr>
                        <m:nor/>
                      </m:rPr>
                      <a:rPr lang="en-IN" sz="1800" i="1"/>
                      <m:t>t</m:t>
                    </m:r>
                    <m:r>
                      <m:rPr>
                        <m:nor/>
                      </m:rPr>
                      <a:rPr lang="en-IN" sz="1800" i="1"/>
                      <m:t> − </m:t>
                    </m:r>
                    <m:r>
                      <m:rPr>
                        <m:nor/>
                      </m:rPr>
                      <a:rPr lang="el-GR" sz="1800" i="1"/>
                      <m:t>β</m:t>
                    </m:r>
                    <m:r>
                      <m:rPr>
                        <m:nor/>
                      </m:rPr>
                      <a:rPr lang="el-GR" sz="1800" i="1"/>
                      <m:t>)</m:t>
                    </m:r>
                  </m:oMath>
                </a14:m>
                <a:r>
                  <a:rPr lang="en-US" sz="1800" b="0" i="0" dirty="0">
                    <a:solidFill>
                      <a:schemeClr val="tx1"/>
                    </a:solidFill>
                    <a:effectLst/>
                    <a:latin typeface="Times New Roman" panose="02020603050405020304" pitchFamily="18" charset="0"/>
                    <a:cs typeface="Times New Roman" panose="02020603050405020304" pitchFamily="18" charset="0"/>
                  </a:rPr>
                  <a:t>, with a delay 𝛽 accounting for the time it takes for insulin to appear in the body after being injected.</a:t>
                </a: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16643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buFont typeface="+mj-lt"/>
                  <a:buAutoNum type="arabicPeriod"/>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algn="l"/>
                <a:r>
                  <a:rPr lang="en-US" sz="1800" b="1" i="0" dirty="0">
                    <a:solidFill>
                      <a:schemeClr val="tx1"/>
                    </a:solidFill>
                    <a:effectLst/>
                    <a:latin typeface="Times New Roman" panose="02020603050405020304" pitchFamily="18" charset="0"/>
                    <a:cs typeface="Times New Roman" panose="02020603050405020304" pitchFamily="18" charset="0"/>
                  </a:rPr>
                  <a:t>2.Oral Glucose Absorption Subsystem</a:t>
                </a:r>
                <a:r>
                  <a:rPr lang="en-US" sz="1800" b="0" i="0"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Description</a:t>
                </a:r>
                <a:r>
                  <a:rPr lang="en-US" sz="1800" b="0" i="0" dirty="0">
                    <a:solidFill>
                      <a:schemeClr val="tx1"/>
                    </a:solidFill>
                    <a:effectLst/>
                    <a:latin typeface="Times New Roman" panose="02020603050405020304" pitchFamily="18" charset="0"/>
                    <a:cs typeface="Times New Roman" panose="02020603050405020304" pitchFamily="18" charset="0"/>
                  </a:rPr>
                  <a:t>: Models carbohydrate absorption in the gastrointestinal system and conversion into glucose in the bloodstream</a:t>
                </a:r>
              </a:p>
              <a:p>
                <a:pPr marL="742950" lvl="1" indent="-285750"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Techniques</a:t>
                </a:r>
                <a:r>
                  <a:rPr lang="en-US" sz="1800" b="0" i="0" dirty="0">
                    <a:solidFill>
                      <a:schemeClr val="tx1"/>
                    </a:solidFill>
                    <a:effectLst/>
                    <a:latin typeface="Times New Roman" panose="02020603050405020304" pitchFamily="18" charset="0"/>
                    <a:cs typeface="Times New Roman" panose="02020603050405020304" pitchFamily="18" charset="0"/>
                  </a:rPr>
                  <a:t>: Describes glucose absorption in a three-compartment system (stomach, intestine) with parameters for gastric emptying and intestinal absorption, using differential equations.</a:t>
                </a:r>
              </a:p>
              <a:p>
                <a:pPr marL="742950" lvl="1" indent="-285750" algn="l">
                  <a:buFont typeface="+mj-lt"/>
                  <a:buAutoNum type="arabicPeriod"/>
                </a:pPr>
                <a:r>
                  <a:rPr lang="en-US" sz="1800" b="1" dirty="0">
                    <a:solidFill>
                      <a:schemeClr val="tx1"/>
                    </a:solidFill>
                    <a:latin typeface="Times New Roman" panose="02020603050405020304" pitchFamily="18" charset="0"/>
                    <a:cs typeface="Times New Roman" panose="02020603050405020304" pitchFamily="18" charset="0"/>
                  </a:rPr>
                  <a:t>Equation:</a:t>
                </a:r>
              </a:p>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1</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 −</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𝑔𝑟𝑖</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1</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 </m:t>
                      </m:r>
                      <m:r>
                        <a:rPr lang="en-IN" sz="2000" i="1" dirty="0" smtClean="0">
                          <a:latin typeface="Cambria Math" panose="02040503050406030204" pitchFamily="18" charset="0"/>
                        </a:rPr>
                        <m:t>𝐶𝐻𝑂</m:t>
                      </m:r>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oMath>
                  </m:oMathPara>
                </a14:m>
                <a:endParaRPr lang="en-IN" sz="2000" dirty="0"/>
              </a:p>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2</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𝑔𝑟𝑖</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1</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sSub>
                        <m:sSubPr>
                          <m:ctrlPr>
                            <a:rPr lang="en-IN"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𝑒𝑚𝑝𝑡</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2</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oMath>
                  </m:oMathPara>
                </a14:m>
                <a:endParaRPr lang="en-IN" sz="2000" dirty="0"/>
              </a:p>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𝑄</m:t>
                          </m:r>
                        </m:e>
                        <m:sub>
                          <m:r>
                            <a:rPr lang="en-US" sz="2000" b="0" i="1" smtClean="0">
                              <a:latin typeface="Cambria Math" panose="02040503050406030204" pitchFamily="18" charset="0"/>
                            </a:rPr>
                            <m:t>𝑔𝑢𝑡</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𝑒𝑚𝑝𝑡</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𝑠𝑡𝑜</m:t>
                          </m:r>
                          <m:r>
                            <a:rPr lang="en-US" sz="2000" b="0" i="1" smtClean="0">
                              <a:latin typeface="Cambria Math" panose="02040503050406030204" pitchFamily="18" charset="0"/>
                            </a:rPr>
                            <m:t>2</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m:t>
                      </m:r>
                      <m:sSub>
                        <m:sSubPr>
                          <m:ctrlPr>
                            <a:rPr lang="en-IN"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𝑎𝑏𝑠</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𝑔𝑢𝑡</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m:t>
                      </m:r>
                    </m:oMath>
                  </m:oMathPara>
                </a14:m>
                <a:endParaRPr lang="en-IN" sz="2000" dirty="0"/>
              </a:p>
              <a:p>
                <a:r>
                  <a:rPr lang="en-IN" sz="2000" dirty="0"/>
                  <a:t>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𝑎</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 = </m:t>
                    </m:r>
                    <m:r>
                      <a:rPr lang="en-IN" sz="2000" i="1" dirty="0" smtClean="0">
                        <a:latin typeface="Cambria Math" panose="02040503050406030204" pitchFamily="18" charset="0"/>
                      </a:rPr>
                      <m:t>𝑓</m:t>
                    </m:r>
                    <m:r>
                      <a:rPr lang="en-IN" sz="2000" i="1" dirty="0" smtClean="0">
                        <a:latin typeface="Cambria Math" panose="02040503050406030204" pitchFamily="18" charset="0"/>
                      </a:rPr>
                      <m:t> ·</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𝑎𝑏𝑠</m:t>
                        </m:r>
                      </m:sub>
                    </m:sSub>
                    <m:r>
                      <a:rPr lang="en-IN" sz="2000" i="1" dirty="0" smtClean="0">
                        <a:latin typeface="Cambria Math" panose="02040503050406030204" pitchFamily="18" charset="0"/>
                      </a:rPr>
                      <m:t>·</m:t>
                    </m:r>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𝑔𝑢𝑡</m:t>
                        </m:r>
                      </m:sub>
                    </m:sSub>
                    <m:r>
                      <a:rPr lang="en-IN" sz="2000" i="1" dirty="0" smtClean="0">
                        <a:latin typeface="Cambria Math" panose="02040503050406030204" pitchFamily="18" charset="0"/>
                      </a:rPr>
                      <m:t>(</m:t>
                    </m:r>
                    <m:r>
                      <a:rPr lang="en-IN" sz="2000" i="1" dirty="0" smtClean="0">
                        <a:latin typeface="Cambria Math" panose="02040503050406030204" pitchFamily="18" charset="0"/>
                      </a:rPr>
                      <m:t>𝑡</m:t>
                    </m:r>
                    <m:r>
                      <a:rPr lang="en-IN" sz="2000" i="1" dirty="0" smtClean="0">
                        <a:latin typeface="Cambria Math" panose="02040503050406030204" pitchFamily="18" charset="0"/>
                      </a:rPr>
                      <m:t>)</m:t>
                    </m:r>
                  </m:oMath>
                </a14:m>
                <a:endParaRPr lang="en-IN" sz="2000" dirty="0"/>
              </a:p>
              <a:p>
                <a:endParaRPr lang="en-IN" sz="1600" dirty="0"/>
              </a:p>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67026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buFont typeface="+mj-lt"/>
                  <a:buAutoNum type="arabicPeriod"/>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marL="400050" indent="-285750" algn="l">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𝑠𝑡𝑜</m:t>
                        </m:r>
                        <m:r>
                          <a:rPr lang="en-US" sz="1800" b="0" i="1" smtClean="0">
                            <a:latin typeface="Cambria Math" panose="02040503050406030204" pitchFamily="18" charset="0"/>
                          </a:rPr>
                          <m:t>1</m:t>
                        </m:r>
                      </m:sub>
                    </m:sSub>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m:t>
                    </m:r>
                  </m:oMath>
                </a14:m>
                <a:r>
                  <a:rPr lang="en-US" sz="1800" b="0" i="0" dirty="0">
                    <a:solidFill>
                      <a:schemeClr val="tx1"/>
                    </a:solidFill>
                    <a:effectLst/>
                    <a:latin typeface="Times New Roman" panose="02020603050405020304" pitchFamily="18" charset="0"/>
                    <a:cs typeface="Times New Roman" panose="02020603050405020304" pitchFamily="18" charset="0"/>
                  </a:rPr>
                  <a:t> is the amount of glucose in the solid state in the stomach.</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𝑠𝑡𝑜</m:t>
                        </m:r>
                        <m:r>
                          <a:rPr lang="en-US" sz="1800" b="0" i="1" smtClean="0">
                            <a:latin typeface="Cambria Math" panose="02040503050406030204" pitchFamily="18" charset="0"/>
                          </a:rPr>
                          <m:t>2</m:t>
                        </m:r>
                      </m:sub>
                    </m:sSub>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is the glucose in the liquid state after being broken down (grinded) in the stomach.</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𝑔𝑢𝑡</m:t>
                        </m:r>
                      </m:sub>
                    </m:sSub>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represents the glucose in the intestines ready for absorption into the bloodstream.</a:t>
                </a:r>
              </a:p>
              <a:p>
                <a:pPr marL="400050" indent="-285750" algn="l">
                  <a:buFont typeface="Arial" panose="020B0604020202020204" pitchFamily="34" charset="0"/>
                  <a:buChar char="•"/>
                </a:pPr>
                <a14:m>
                  <m:oMath xmlns:m="http://schemas.openxmlformats.org/officeDocument/2006/math">
                    <m:r>
                      <a:rPr lang="en-IN" sz="1800" i="1" dirty="0" smtClean="0">
                        <a:latin typeface="Cambria Math" panose="02040503050406030204" pitchFamily="18" charset="0"/>
                      </a:rPr>
                      <m:t>𝐶𝐻𝑂</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represents the carbohydrate intake (in mg/kg/min) at time 𝑡.</a:t>
                </a:r>
              </a:p>
              <a:p>
                <a:pPr marL="400050" indent="-285750" algn="l">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𝑔𝑟𝑖</m:t>
                        </m:r>
                      </m:sub>
                    </m:sSub>
                    <m:r>
                      <a:rPr lang="en-US" sz="1800" b="0" i="1"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is the rate constant of grinding, representing how quickly solid food is broken down into liquid form.</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𝑒𝑚𝑝𝑡</m:t>
                        </m:r>
                      </m:sub>
                    </m:sSub>
                    <m:r>
                      <a:rPr lang="en-US" sz="1800" b="0" i="1"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is the gastric emptying rate, determining how quickly glucose moves from the stomach to the intestines.</a:t>
                </a:r>
              </a:p>
              <a:p>
                <a:pPr marL="400050" indent="-285750">
                  <a:buFont typeface="Arial" panose="020B0604020202020204" pitchFamily="34" charset="0"/>
                  <a:buChar char="•"/>
                </a:pP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𝑎𝑏𝑠</m:t>
                        </m:r>
                      </m:sub>
                    </m:sSub>
                  </m:oMath>
                </a14:m>
                <a:r>
                  <a:rPr lang="en-US" sz="1800" b="0" i="0" dirty="0">
                    <a:solidFill>
                      <a:schemeClr val="tx1"/>
                    </a:solidFill>
                    <a:effectLst/>
                    <a:latin typeface="Times New Roman" panose="02020603050405020304" pitchFamily="18" charset="0"/>
                    <a:cs typeface="Times New Roman" panose="02020603050405020304" pitchFamily="18" charset="0"/>
                  </a:rPr>
                  <a:t>​  is the rate of glucose absorption from the intestines into the bloodstream.</a:t>
                </a: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b="-11980"/>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064076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buFont typeface="+mj-lt"/>
                  <a:buAutoNum type="arabicPeriod"/>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marL="400050" indent="-285750" algn="l">
                  <a:buFont typeface="Arial" panose="020B0604020202020204" pitchFamily="34" charset="0"/>
                  <a:buChar char="•"/>
                </a:pP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𝑎</m:t>
                        </m:r>
                      </m:sub>
                    </m:sSub>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US" sz="1800" b="0" i="0" dirty="0">
                    <a:solidFill>
                      <a:schemeClr val="tx1"/>
                    </a:solidFill>
                    <a:effectLst/>
                    <a:latin typeface="Times New Roman" panose="02020603050405020304" pitchFamily="18" charset="0"/>
                    <a:cs typeface="Times New Roman" panose="02020603050405020304" pitchFamily="18" charset="0"/>
                  </a:rPr>
                  <a:t>is the rate at which glucose enters the bloodstream</a:t>
                </a:r>
              </a:p>
              <a:p>
                <a:pPr marL="400050" indent="-285750">
                  <a:buFont typeface="Arial" panose="020B0604020202020204" pitchFamily="34" charset="0"/>
                  <a:buChar char="•"/>
                </a:pPr>
                <a14:m>
                  <m:oMath xmlns:m="http://schemas.openxmlformats.org/officeDocument/2006/math">
                    <m:r>
                      <a:rPr lang="en-IN" sz="1800" i="1" dirty="0" smtClean="0">
                        <a:latin typeface="Cambria Math" panose="02040503050406030204" pitchFamily="18" charset="0"/>
                      </a:rPr>
                      <m:t> </m:t>
                    </m:r>
                    <m:r>
                      <a:rPr lang="en-IN" sz="1800" i="1" dirty="0" smtClean="0">
                        <a:latin typeface="Cambria Math" panose="02040503050406030204" pitchFamily="18" charset="0"/>
                      </a:rPr>
                      <m:t>𝑓</m:t>
                    </m:r>
                    <m:r>
                      <a:rPr lang="en-IN" sz="1800" i="1" dirty="0" smtClean="0">
                        <a:latin typeface="Cambria Math" panose="02040503050406030204" pitchFamily="18" charset="0"/>
                      </a:rPr>
                      <m:t> </m:t>
                    </m:r>
                  </m:oMath>
                </a14:m>
                <a:r>
                  <a:rPr lang="en-US" sz="1800" dirty="0"/>
                  <a:t>is a constant representing the fraction of glucose absorbed.</a:t>
                </a: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r>
                  <a:rPr lang="en-US" sz="1800" b="1" i="0" dirty="0">
                    <a:solidFill>
                      <a:schemeClr val="tx1"/>
                    </a:solidFill>
                    <a:effectLst/>
                    <a:latin typeface="Times New Roman" panose="02020603050405020304" pitchFamily="18" charset="0"/>
                    <a:cs typeface="Times New Roman" panose="02020603050405020304" pitchFamily="18" charset="0"/>
                  </a:rPr>
                  <a:t>3.Glucose-Insulin Kinetics Subsystem</a:t>
                </a:r>
                <a:r>
                  <a:rPr lang="en-US" sz="1800" b="0" i="0"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Description</a:t>
                </a:r>
                <a:r>
                  <a:rPr lang="en-US" sz="1800" b="0" i="0" dirty="0">
                    <a:solidFill>
                      <a:schemeClr val="tx1"/>
                    </a:solidFill>
                    <a:effectLst/>
                    <a:latin typeface="Times New Roman" panose="02020603050405020304" pitchFamily="18" charset="0"/>
                    <a:cs typeface="Times New Roman" panose="02020603050405020304" pitchFamily="18" charset="0"/>
                  </a:rPr>
                  <a:t>: Represents the interaction between bloodstream glucose and insulin, predicting glucose transport and utilization in the body.</a:t>
                </a:r>
              </a:p>
              <a:p>
                <a:pPr marL="742950" lvl="1" indent="-285750">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Techniques</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A three-compartment model describes glucose dynamics between the bloodstream and tissues, including insulin's effect on lowering glucose levels.</a:t>
                </a:r>
              </a:p>
              <a:p>
                <a:pPr marL="457200" lvl="1" indent="0" algn="l">
                  <a:buNone/>
                </a:pPr>
                <a:r>
                  <a:rPr lang="en-US" sz="1800" b="1" dirty="0">
                    <a:solidFill>
                      <a:schemeClr val="tx1"/>
                    </a:solidFill>
                    <a:latin typeface="Times New Roman" panose="02020603050405020304" pitchFamily="18" charset="0"/>
                    <a:cs typeface="Times New Roman" panose="02020603050405020304" pitchFamily="18" charset="0"/>
                  </a:rPr>
                  <a:t>Equation:</a:t>
                </a:r>
              </a:p>
              <a:p>
                <a:r>
                  <a:rPr lang="en-US" sz="18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800" i="1" dirty="0" smtClean="0">
                        <a:latin typeface="Cambria Math" panose="02040503050406030204" pitchFamily="18" charset="0"/>
                      </a:rPr>
                      <m:t>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𝑆𝐺</m:t>
                    </m:r>
                    <m:r>
                      <a:rPr lang="en-IN" sz="1800" i="1" dirty="0" smtClean="0">
                        <a:latin typeface="Cambria Math" panose="02040503050406030204" pitchFamily="18" charset="0"/>
                      </a:rPr>
                      <m:t> + </m:t>
                    </m:r>
                    <m:r>
                      <a:rPr lang="el-GR" sz="1800" i="1" dirty="0" smtClean="0">
                        <a:latin typeface="Cambria Math" panose="02040503050406030204" pitchFamily="18" charset="0"/>
                      </a:rPr>
                      <m:t>𝜌</m:t>
                    </m:r>
                    <m:r>
                      <a:rPr lang="el-GR" sz="1800" i="1" dirty="0" smtClean="0">
                        <a:latin typeface="Cambria Math" panose="02040503050406030204" pitchFamily="18" charset="0"/>
                      </a:rPr>
                      <m:t>(</m:t>
                    </m:r>
                    <m:r>
                      <a:rPr lang="en-IN" sz="1800" i="1" dirty="0" smtClean="0">
                        <a:latin typeface="Cambria Math" panose="02040503050406030204" pitchFamily="18" charset="0"/>
                      </a:rPr>
                      <m:t>𝐺</m:t>
                    </m:r>
                    <m:r>
                      <a:rPr lang="en-IN" sz="1800" i="1" dirty="0" smtClean="0">
                        <a:latin typeface="Cambria Math" panose="02040503050406030204" pitchFamily="18" charset="0"/>
                      </a:rPr>
                      <m:t>)</m:t>
                    </m:r>
                    <m:r>
                      <a:rPr lang="en-IN" sz="1800" i="1" dirty="0" smtClean="0">
                        <a:latin typeface="Cambria Math" panose="02040503050406030204" pitchFamily="18" charset="0"/>
                      </a:rPr>
                      <m:t>𝑋</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𝑆𝐺</m:t>
                    </m:r>
                    <m:r>
                      <a:rPr lang="en-IN" sz="1800" i="1" dirty="0" smtClean="0">
                        <a:latin typeface="Cambria Math" panose="02040503050406030204" pitchFamily="18" charset="0"/>
                      </a:rPr>
                      <m:t> · </m:t>
                    </m:r>
                    <m:r>
                      <a:rPr lang="en-IN" sz="1800" i="1" dirty="0" smtClean="0">
                        <a:latin typeface="Cambria Math" panose="02040503050406030204" pitchFamily="18" charset="0"/>
                      </a:rPr>
                      <m:t>𝐺𝑏</m:t>
                    </m:r>
                    <m:r>
                      <a:rPr lang="en-IN" sz="1800" i="1" dirty="0" smtClean="0">
                        <a:latin typeface="Cambria Math" panose="02040503050406030204" pitchFamily="18" charset="0"/>
                      </a:rPr>
                      <m:t> + </m:t>
                    </m:r>
                    <m:r>
                      <a:rPr lang="en-IN" sz="1800" i="1" dirty="0" smtClean="0">
                        <a:latin typeface="Cambria Math" panose="02040503050406030204" pitchFamily="18" charset="0"/>
                      </a:rPr>
                      <m:t>𝑅𝑎</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m:t>
                    </m:r>
                    <m:r>
                      <a:rPr lang="en-IN" sz="1800" i="1" dirty="0" smtClean="0">
                        <a:latin typeface="Cambria Math" panose="02040503050406030204" pitchFamily="18" charset="0"/>
                      </a:rPr>
                      <m:t>𝑉𝐺</m:t>
                    </m:r>
                    <m:r>
                      <a:rPr lang="en-IN" sz="1800" i="1" dirty="0" smtClean="0">
                        <a:latin typeface="Cambria Math" panose="02040503050406030204" pitchFamily="18" charset="0"/>
                      </a:rPr>
                      <m:t> </m:t>
                    </m:r>
                  </m:oMath>
                </a14:m>
                <a:endParaRPr lang="en-IN" sz="1800" dirty="0"/>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rPr>
                        <m:t>   </m:t>
                      </m:r>
                      <m:r>
                        <a:rPr lang="en-IN" sz="1800" i="1" dirty="0" smtClean="0">
                          <a:latin typeface="Cambria Math" panose="02040503050406030204" pitchFamily="18" charset="0"/>
                        </a:rPr>
                        <m:t>𝑋</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𝑝</m:t>
                      </m:r>
                      <m:r>
                        <a:rPr lang="en-IN" sz="1800" i="1" dirty="0" smtClean="0">
                          <a:latin typeface="Cambria Math" panose="02040503050406030204" pitchFamily="18" charset="0"/>
                        </a:rPr>
                        <m:t>2 · [</m:t>
                      </m:r>
                      <m:r>
                        <a:rPr lang="en-IN" sz="1800" i="1" dirty="0" smtClean="0">
                          <a:latin typeface="Cambria Math" panose="02040503050406030204" pitchFamily="18" charset="0"/>
                        </a:rPr>
                        <m:t>𝑋</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𝑆𝐼</m:t>
                      </m:r>
                      <m:r>
                        <a:rPr lang="en-IN" sz="1800" i="1" dirty="0" smtClean="0">
                          <a:latin typeface="Cambria Math" panose="02040503050406030204" pitchFamily="18" charset="0"/>
                        </a:rPr>
                        <m:t> · (</m:t>
                      </m:r>
                      <m:r>
                        <a:rPr lang="en-IN" sz="1800" i="1" dirty="0" smtClean="0">
                          <a:latin typeface="Cambria Math" panose="02040503050406030204" pitchFamily="18" charset="0"/>
                        </a:rPr>
                        <m:t>𝐼𝑝</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err="1" smtClean="0">
                          <a:latin typeface="Cambria Math" panose="02040503050406030204" pitchFamily="18" charset="0"/>
                        </a:rPr>
                        <m:t>𝐼𝑝𝑏</m:t>
                      </m:r>
                      <m:r>
                        <a:rPr lang="en-IN" sz="1800" i="1" dirty="0" smtClean="0">
                          <a:latin typeface="Cambria Math" panose="02040503050406030204" pitchFamily="18" charset="0"/>
                        </a:rPr>
                        <m:t>)] </m:t>
                      </m:r>
                    </m:oMath>
                  </m:oMathPara>
                </a14:m>
                <a:endParaRPr lang="en-IN" sz="1800" dirty="0"/>
              </a:p>
              <a:p>
                <a:r>
                  <a:rPr lang="en-IN" sz="1800" dirty="0"/>
                  <a:t>                             </a:t>
                </a:r>
                <a14:m>
                  <m:oMath xmlns:m="http://schemas.openxmlformats.org/officeDocument/2006/math">
                    <m:r>
                      <a:rPr lang="en-IN" sz="1800" i="1" dirty="0" smtClean="0">
                        <a:latin typeface="Cambria Math" panose="02040503050406030204" pitchFamily="18" charset="0"/>
                      </a:rPr>
                      <m:t>𝐼𝐺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− 1 /</m:t>
                    </m:r>
                    <m:r>
                      <a:rPr lang="el-GR" sz="1800" i="1" dirty="0" smtClean="0">
                        <a:latin typeface="Cambria Math" panose="02040503050406030204" pitchFamily="18" charset="0"/>
                      </a:rPr>
                      <m:t>𝛼</m:t>
                    </m:r>
                    <m:r>
                      <a:rPr lang="el-GR" sz="1800" i="1" dirty="0" smtClean="0">
                        <a:latin typeface="Cambria Math" panose="02040503050406030204" pitchFamily="18" charset="0"/>
                      </a:rPr>
                      <m:t> (</m:t>
                    </m:r>
                    <m:r>
                      <a:rPr lang="en-IN" sz="1800" i="1" dirty="0" smtClean="0">
                        <a:latin typeface="Cambria Math" panose="02040503050406030204" pitchFamily="18" charset="0"/>
                      </a:rPr>
                      <m:t>𝐼𝐺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 </m:t>
                    </m:r>
                    <m:r>
                      <a:rPr lang="en-IN" sz="1800" i="1" dirty="0" smtClean="0">
                        <a:latin typeface="Cambria Math" panose="02040503050406030204" pitchFamily="18" charset="0"/>
                      </a:rPr>
                      <m:t>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m:t>
                    </m:r>
                  </m:oMath>
                </a14:m>
                <a:endParaRPr lang="en-IN" sz="1800" dirty="0"/>
              </a:p>
              <a:p>
                <a:endParaRPr lang="en-IN" sz="1800" dirty="0"/>
              </a:p>
              <a:p>
                <a:pPr marL="457200" lvl="1" indent="0" algn="l">
                  <a:buNone/>
                </a:pPr>
                <a:r>
                  <a:rPr lang="en-US" sz="1800" b="1" dirty="0">
                    <a:solidFill>
                      <a:schemeClr val="tx1"/>
                    </a:solidFill>
                    <a:latin typeface="Times New Roman" panose="02020603050405020304" pitchFamily="18" charset="0"/>
                    <a:cs typeface="Times New Roman" panose="02020603050405020304" pitchFamily="18" charset="0"/>
                  </a:rPr>
                  <a:t>	</a:t>
                </a:r>
              </a:p>
              <a:p>
                <a:pPr marL="457200" lvl="1" indent="0" algn="l">
                  <a:buNone/>
                </a:pP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b="-2078"/>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54217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buFont typeface="+mj-lt"/>
                  <a:buAutoNum type="arabicPeriod"/>
                </a:pPr>
                <a:endParaRPr lang="en-US" sz="1800" b="1" i="0" dirty="0">
                  <a:solidFill>
                    <a:schemeClr val="tx1"/>
                  </a:solidFill>
                  <a:effectLst/>
                  <a:latin typeface="Times New Roman" panose="02020603050405020304" pitchFamily="18" charset="0"/>
                  <a:cs typeface="Times New Roman" panose="02020603050405020304" pitchFamily="18" charset="0"/>
                </a:endParaRPr>
              </a:p>
              <a:p>
                <a:pPr marL="400050" indent="-285750">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sz="1800" i="1" dirty="0" smtClean="0">
                        <a:latin typeface="Cambria Math" panose="02040503050406030204" pitchFamily="18" charset="0"/>
                      </a:rPr>
                      <m:t>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IN" sz="1800" dirty="0"/>
                  <a:t> represents the plasma glucose concentration (the blood sugar level).</a:t>
                </a:r>
              </a:p>
              <a:p>
                <a:pPr marL="400050" indent="-285750">
                  <a:buFont typeface="Arial" panose="020B0604020202020204" pitchFamily="34" charset="0"/>
                  <a:buChar char="•"/>
                </a:pPr>
                <a14:m>
                  <m:oMath xmlns:m="http://schemas.openxmlformats.org/officeDocument/2006/math">
                    <m:r>
                      <a:rPr lang="en-US" sz="1800" b="0" i="1" dirty="0" smtClean="0">
                        <a:latin typeface="Cambria Math" panose="02040503050406030204" pitchFamily="18" charset="0"/>
                      </a:rPr>
                      <m:t> </m:t>
                    </m:r>
                    <m:r>
                      <a:rPr lang="en-IN" sz="1800" i="1" dirty="0" smtClean="0">
                        <a:latin typeface="Cambria Math" panose="02040503050406030204" pitchFamily="18" charset="0"/>
                      </a:rPr>
                      <m:t>𝑋</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IN" sz="1800" dirty="0"/>
                  <a:t>is the insulin action on glucose, representing how insulin reduces blood glucose.</a:t>
                </a:r>
              </a:p>
              <a:p>
                <a:pPr marL="400050" indent="-285750">
                  <a:buFont typeface="Arial" panose="020B0604020202020204" pitchFamily="34" charset="0"/>
                  <a:buChar char="•"/>
                </a:pPr>
                <a14:m>
                  <m:oMath xmlns:m="http://schemas.openxmlformats.org/officeDocument/2006/math">
                    <m:r>
                      <a:rPr lang="en-IN" sz="1800" i="1" dirty="0" smtClean="0">
                        <a:latin typeface="Cambria Math" panose="02040503050406030204" pitchFamily="18" charset="0"/>
                      </a:rPr>
                      <m:t>𝐼𝐺</m:t>
                    </m:r>
                    <m:r>
                      <a:rPr lang="en-IN" sz="1800" i="1" dirty="0" smtClean="0">
                        <a:latin typeface="Cambria Math" panose="02040503050406030204" pitchFamily="18" charset="0"/>
                      </a:rPr>
                      <m:t>(</m:t>
                    </m:r>
                    <m:r>
                      <a:rPr lang="en-IN" sz="1800" i="1" dirty="0" smtClean="0">
                        <a:latin typeface="Cambria Math" panose="02040503050406030204" pitchFamily="18" charset="0"/>
                      </a:rPr>
                      <m:t>𝑡</m:t>
                    </m:r>
                    <m:r>
                      <a:rPr lang="en-IN" sz="1800" i="1" dirty="0" smtClean="0">
                        <a:latin typeface="Cambria Math" panose="02040503050406030204" pitchFamily="18" charset="0"/>
                      </a:rPr>
                      <m:t>) </m:t>
                    </m:r>
                  </m:oMath>
                </a14:m>
                <a:r>
                  <a:rPr lang="en-IN" sz="1800" dirty="0"/>
                  <a:t>is the interstitial glucose concentration, which is the glucose level measured by CGM devices.</a:t>
                </a:r>
              </a:p>
              <a:p>
                <a:pPr marL="400050" indent="-285750">
                  <a:buFont typeface="Arial" panose="020B0604020202020204" pitchFamily="34" charset="0"/>
                  <a:buChar char="•"/>
                </a:pPr>
                <a:r>
                  <a:rPr lang="en-US" sz="1800" dirty="0"/>
                  <a:t>SG​  is the glucose effectiveness, representing the body's ability to dispose of glucose.</a:t>
                </a:r>
              </a:p>
              <a:p>
                <a:pPr marL="400050" indent="-285750">
                  <a:buFont typeface="Arial" panose="020B0604020202020204" pitchFamily="34" charset="0"/>
                  <a:buChar char="•"/>
                </a:pPr>
                <a:r>
                  <a:rPr lang="en-US" sz="1800" dirty="0"/>
                  <a:t>𝐺𝑏​ is the basal glucose level, the normal level of glucose in the blood.</a:t>
                </a:r>
              </a:p>
              <a:p>
                <a:pPr marL="400050" indent="-285750">
                  <a:buFont typeface="Arial" panose="020B0604020202020204" pitchFamily="34" charset="0"/>
                  <a:buChar char="•"/>
                </a:pPr>
                <a:r>
                  <a:rPr lang="en-US" sz="1800" dirty="0"/>
                  <a:t>𝑉𝐺​ is the volume of glucose distribution in the body.</a:t>
                </a:r>
              </a:p>
              <a:p>
                <a:pPr marL="400050" indent="-285750">
                  <a:buFont typeface="Arial" panose="020B0604020202020204" pitchFamily="34" charset="0"/>
                  <a:buChar char="•"/>
                </a:pPr>
                <a:r>
                  <a:rPr lang="en-US" sz="1800" dirty="0"/>
                  <a:t>𝑝2 is a rate constant related to insulin action dynamics.</a:t>
                </a:r>
              </a:p>
              <a:p>
                <a:pPr marL="400050" indent="-285750">
                  <a:buFont typeface="Arial" panose="020B0604020202020204" pitchFamily="34" charset="0"/>
                  <a:buChar char="•"/>
                </a:pPr>
                <a:r>
                  <a:rPr lang="en-US" sz="1800" dirty="0"/>
                  <a:t>SI is the insulin sensitivity, indicating how responsive the body is to insulin.</a:t>
                </a:r>
                <a:endParaRPr lang="en-IN" sz="1800" dirty="0"/>
              </a:p>
              <a:p>
                <a:pPr marL="457200" lvl="1" indent="0" algn="l">
                  <a:buNone/>
                </a:pPr>
                <a:r>
                  <a:rPr lang="en-US" sz="1800" b="1" dirty="0">
                    <a:solidFill>
                      <a:schemeClr val="tx1"/>
                    </a:solidFill>
                    <a:latin typeface="Times New Roman" panose="02020603050405020304" pitchFamily="18" charset="0"/>
                    <a:cs typeface="Times New Roman" panose="02020603050405020304" pitchFamily="18" charset="0"/>
                  </a:rPr>
                  <a:t>	</a:t>
                </a:r>
              </a:p>
              <a:p>
                <a:pPr marL="457200" lvl="1" indent="0" algn="l">
                  <a:buNone/>
                </a:pP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r="-1126" b="-11002"/>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5903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75" y="879474"/>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marL="457200" lvl="1" indent="0" algn="l">
                  <a:buNone/>
                </a:pPr>
                <a:endParaRPr lang="en-US" sz="1800" b="1" dirty="0">
                  <a:solidFill>
                    <a:schemeClr val="tx1"/>
                  </a:solidFill>
                  <a:latin typeface="Times New Roman" panose="02020603050405020304" pitchFamily="18" charset="0"/>
                  <a:cs typeface="Times New Roman" panose="02020603050405020304" pitchFamily="18" charset="0"/>
                </a:endParaRPr>
              </a:p>
              <a:p>
                <a:pPr marL="457200" lvl="1" indent="0">
                  <a:buNone/>
                </a:pPr>
                <a:br>
                  <a:rPr lang="en-US" sz="1800" dirty="0">
                    <a:solidFill>
                      <a:schemeClr val="tx1"/>
                    </a:solidFill>
                    <a:latin typeface="Times New Roman" panose="02020603050405020304" pitchFamily="18" charset="0"/>
                    <a:cs typeface="Times New Roman" panose="02020603050405020304" pitchFamily="18" charset="0"/>
                  </a:rPr>
                </a:b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14:m>
                  <m:oMath xmlns:m="http://schemas.openxmlformats.org/officeDocument/2006/math">
                    <m:r>
                      <a:rPr lang="en-IN" sz="1800" i="1" dirty="0" smtClean="0">
                        <a:latin typeface="Cambria Math" panose="02040503050406030204" pitchFamily="18" charset="0"/>
                      </a:rPr>
                      <m:t>𝐼𝑝𝑏</m:t>
                    </m:r>
                    <m:r>
                      <a:rPr lang="en-IN" sz="1800" i="1" dirty="0" smtClean="0">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is the basal (normal) insulin level in the plasma.</a:t>
                </a:r>
              </a:p>
              <a:p>
                <a:pPr marL="457200" lvl="1"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𝛼 is the delay factor between plasma glucose and interstitial glucose.</a:t>
                </a:r>
              </a:p>
              <a:p>
                <a:pPr marL="457200" lvl="1" indent="0">
                  <a:buNone/>
                </a:pPr>
                <a:endParaRPr lang="en-US" sz="1800"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𝜌(𝐺) is a function that increases insulin action when glucose levels are low, allowing the model to capture the stronger effect of insulin during hypoglycemia.</a:t>
                </a: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5" name="Content Placeholder 4">
                <a:extLst>
                  <a:ext uri="{FF2B5EF4-FFF2-40B4-BE49-F238E27FC236}">
                    <a16:creationId xmlns:a16="http://schemas.microsoft.com/office/drawing/2014/main" id="{36E1EE43-1B10-0981-F063-5DC27731C8A2}"/>
                  </a:ext>
                </a:extLst>
              </p:cNvPr>
              <p:cNvSpPr txBox="1">
                <a:spLocks noRot="1" noChangeAspect="1" noMove="1" noResize="1" noEditPoints="1" noAdjustHandles="1" noChangeArrowheads="1" noChangeShapeType="1" noTextEdit="1"/>
              </p:cNvSpPr>
              <p:nvPr/>
            </p:nvSpPr>
            <p:spPr>
              <a:xfrm>
                <a:off x="511275" y="879474"/>
                <a:ext cx="8121445" cy="4981915"/>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06357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40" y="938042"/>
            <a:ext cx="8121445" cy="529448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r>
              <a:rPr lang="en-US" sz="1800" b="1" i="0" dirty="0">
                <a:effectLst/>
                <a:latin typeface="Times New Roman" panose="02020603050405020304" pitchFamily="18" charset="0"/>
                <a:cs typeface="Times New Roman" panose="02020603050405020304" pitchFamily="18" charset="0"/>
              </a:rPr>
              <a:t> </a:t>
            </a:r>
          </a:p>
          <a:p>
            <a:pPr algn="l"/>
            <a:r>
              <a:rPr lang="en-US" sz="1800" b="1" i="0" dirty="0">
                <a:effectLst/>
                <a:latin typeface="Times New Roman" panose="02020603050405020304" pitchFamily="18" charset="0"/>
                <a:cs typeface="Times New Roman" panose="02020603050405020304" pitchFamily="18" charset="0"/>
              </a:rPr>
              <a:t>Black-Box Model Module</a:t>
            </a:r>
          </a:p>
          <a:p>
            <a:pPr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Description</a:t>
            </a:r>
            <a:r>
              <a:rPr lang="en-US" sz="1800" b="0" i="0" dirty="0">
                <a:solidFill>
                  <a:srgbClr val="000000"/>
                </a:solidFill>
                <a:effectLst/>
                <a:latin typeface="Times New Roman" panose="02020603050405020304" pitchFamily="18" charset="0"/>
                <a:cs typeface="Times New Roman" panose="02020603050405020304" pitchFamily="18" charset="0"/>
              </a:rPr>
              <a:t>: This module encompasses several advanced machine learning algorithms designed to capture complex patterns in the data. The specific models implemented include:</a:t>
            </a:r>
          </a:p>
          <a:p>
            <a:pPr algn="l"/>
            <a:r>
              <a:rPr lang="en-US" sz="1800" b="1" dirty="0">
                <a:solidFill>
                  <a:srgbClr val="000000"/>
                </a:solidFill>
                <a:latin typeface="Times New Roman" panose="02020603050405020304" pitchFamily="18" charset="0"/>
                <a:cs typeface="Times New Roman" panose="02020603050405020304" pitchFamily="18" charset="0"/>
              </a:rPr>
              <a:t>Algorithm:</a:t>
            </a:r>
            <a:endParaRPr lang="en-US" sz="1800" b="1" i="0" dirty="0">
              <a:solidFill>
                <a:srgbClr val="00000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Long Short-Term Memory (LSTM)</a:t>
            </a:r>
            <a:r>
              <a:rPr lang="en-US" sz="1800" b="0" i="0" dirty="0">
                <a:solidFill>
                  <a:srgbClr val="000000"/>
                </a:solidFill>
                <a:effectLst/>
                <a:latin typeface="Times New Roman" panose="02020603050405020304" pitchFamily="18" charset="0"/>
                <a:cs typeface="Times New Roman" panose="02020603050405020304" pitchFamily="18" charset="0"/>
              </a:rPr>
              <a:t>:A type of recurrent neural network (RNN) designed to learn and remember over long sequences.</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Gated Recurrent Units (GRU)</a:t>
            </a:r>
            <a:r>
              <a:rPr lang="en-US" sz="1800" b="0" i="0" dirty="0">
                <a:solidFill>
                  <a:srgbClr val="000000"/>
                </a:solidFill>
                <a:effectLst/>
                <a:latin typeface="Times New Roman" panose="02020603050405020304" pitchFamily="18" charset="0"/>
                <a:cs typeface="Times New Roman" panose="02020603050405020304" pitchFamily="18" charset="0"/>
              </a:rPr>
              <a:t>: Another RNN variant that simplifies the architecture while maintaining performance in sequential data tasks .</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Temporal Convolutional Network (TCN)</a:t>
            </a:r>
            <a:r>
              <a:rPr lang="en-US" sz="1800" b="0" i="0" dirty="0">
                <a:solidFill>
                  <a:srgbClr val="000000"/>
                </a:solidFill>
                <a:effectLst/>
                <a:latin typeface="Times New Roman" panose="02020603050405020304" pitchFamily="18" charset="0"/>
                <a:cs typeface="Times New Roman" panose="02020603050405020304" pitchFamily="18" charset="0"/>
              </a:rPr>
              <a:t>: Networks designed to handle sequential data, utilizing convolutional layers.</a:t>
            </a:r>
          </a:p>
          <a:p>
            <a:pPr marL="742950" lvl="1" indent="-285750" algn="l">
              <a:buFont typeface="Arial" panose="020B0604020202020204" pitchFamily="34" charset="0"/>
              <a:buChar char="•"/>
            </a:pPr>
            <a:r>
              <a:rPr lang="en-US" sz="1800" b="1" dirty="0">
                <a:solidFill>
                  <a:srgbClr val="000000"/>
                </a:solidFill>
                <a:latin typeface="Times New Roman" panose="02020603050405020304" pitchFamily="18" charset="0"/>
                <a:cs typeface="Times New Roman" panose="02020603050405020304" pitchFamily="18" charset="0"/>
              </a:rPr>
              <a:t>Non Parametric Models: </a:t>
            </a:r>
            <a:r>
              <a:rPr lang="en-US" sz="1800" dirty="0">
                <a:solidFill>
                  <a:srgbClr val="000000"/>
                </a:solidFill>
                <a:latin typeface="Times New Roman" panose="02020603050405020304" pitchFamily="18" charset="0"/>
                <a:cs typeface="Times New Roman" panose="02020603050405020304" pitchFamily="18" charset="0"/>
              </a:rPr>
              <a:t>These models use Gaussian Regression to estimate BG Levels based on Input features.</a:t>
            </a:r>
            <a:endParaRPr lang="en-US" sz="180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578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49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458852" y="1079329"/>
            <a:ext cx="8427632" cy="562627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endParaRPr lang="en-US" sz="1800" b="1" i="0" dirty="0">
              <a:effectLst/>
              <a:latin typeface="Times New Roman" panose="02020603050405020304" pitchFamily="18" charset="0"/>
              <a:cs typeface="Times New Roman" panose="02020603050405020304" pitchFamily="18" charset="0"/>
            </a:endParaRPr>
          </a:p>
          <a:p>
            <a:pPr algn="l"/>
            <a:r>
              <a:rPr lang="en-US" sz="1800" b="1" i="0" dirty="0">
                <a:effectLst/>
                <a:latin typeface="Times New Roman" panose="02020603050405020304" pitchFamily="18" charset="0"/>
                <a:cs typeface="Times New Roman" panose="02020603050405020304" pitchFamily="18" charset="0"/>
              </a:rPr>
              <a:t>SCHEMATIC REPRESENTATION OF BG FORECASTING WITH </a:t>
            </a:r>
          </a:p>
          <a:p>
            <a:pPr algn="l"/>
            <a:r>
              <a:rPr lang="en-US" sz="1800" b="1" i="0" dirty="0">
                <a:effectLst/>
                <a:latin typeface="Times New Roman" panose="02020603050405020304" pitchFamily="18" charset="0"/>
                <a:cs typeface="Times New Roman" panose="02020603050405020304" pitchFamily="18" charset="0"/>
              </a:rPr>
              <a:t>LSTM,GRU AND TCN</a:t>
            </a:r>
          </a:p>
          <a:p>
            <a:pPr algn="l"/>
            <a:endParaRPr lang="en-US" sz="1800" b="1" dirty="0">
              <a:latin typeface="Times New Roman" panose="02020603050405020304" pitchFamily="18" charset="0"/>
              <a:cs typeface="Times New Roman" panose="02020603050405020304" pitchFamily="18" charset="0"/>
            </a:endParaRPr>
          </a:p>
          <a:p>
            <a:pPr algn="l"/>
            <a:endParaRPr lang="en-US" sz="1800" b="1" i="0" dirty="0">
              <a:effectLst/>
              <a:latin typeface="Times New Roman" panose="02020603050405020304" pitchFamily="18" charset="0"/>
              <a:cs typeface="Times New Roman" panose="02020603050405020304" pitchFamily="18" charset="0"/>
            </a:endParaRPr>
          </a:p>
          <a:p>
            <a:pPr algn="l"/>
            <a:endParaRPr lang="en-US" sz="1800" b="1" dirty="0">
              <a:latin typeface="Times New Roman" panose="02020603050405020304" pitchFamily="18" charset="0"/>
              <a:cs typeface="Times New Roman" panose="02020603050405020304" pitchFamily="18" charset="0"/>
            </a:endParaRPr>
          </a:p>
          <a:p>
            <a:pPr algn="l"/>
            <a:endParaRPr lang="en-US" sz="1800" b="1" i="0" dirty="0">
              <a:effectLst/>
              <a:latin typeface="Times New Roman" panose="02020603050405020304" pitchFamily="18" charset="0"/>
              <a:cs typeface="Times New Roman" panose="02020603050405020304" pitchFamily="18" charset="0"/>
            </a:endParaRPr>
          </a:p>
          <a:p>
            <a:pPr algn="l"/>
            <a:endParaRPr lang="en-US" sz="1800" b="1" dirty="0">
              <a:latin typeface="Times New Roman" panose="02020603050405020304" pitchFamily="18" charset="0"/>
              <a:cs typeface="Times New Roman" panose="02020603050405020304" pitchFamily="18" charset="0"/>
            </a:endParaRPr>
          </a:p>
          <a:p>
            <a:pPr algn="l"/>
            <a:endParaRPr lang="en-US" sz="1800" b="1" i="0" dirty="0">
              <a:effectLst/>
              <a:latin typeface="Times New Roman" panose="02020603050405020304" pitchFamily="18" charset="0"/>
              <a:cs typeface="Times New Roman" panose="02020603050405020304" pitchFamily="18" charset="0"/>
            </a:endParaRPr>
          </a:p>
          <a:p>
            <a:pPr algn="l"/>
            <a:r>
              <a:rPr lang="en-US" sz="1800" b="1" i="0" dirty="0">
                <a:effectLst/>
                <a:latin typeface="Times New Roman" panose="02020603050405020304" pitchFamily="18" charset="0"/>
                <a:cs typeface="Times New Roman" panose="02020603050405020304" pitchFamily="18" charset="0"/>
              </a:rPr>
              <a:t> </a:t>
            </a:r>
          </a:p>
        </p:txBody>
      </p:sp>
      <p:pic>
        <p:nvPicPr>
          <p:cNvPr id="1026" name="Picture 2">
            <a:extLst>
              <a:ext uri="{FF2B5EF4-FFF2-40B4-BE49-F238E27FC236}">
                <a16:creationId xmlns:a16="http://schemas.microsoft.com/office/drawing/2014/main" id="{35133EE1-3909-0518-2829-3E105E786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52" y="2815772"/>
            <a:ext cx="7724775"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FA1CA17-ED5E-2048-C467-F6D4DCF698F1}"/>
              </a:ext>
            </a:extLst>
          </p:cNvPr>
          <p:cNvSpPr/>
          <p:nvPr/>
        </p:nvSpPr>
        <p:spPr>
          <a:xfrm>
            <a:off x="3128387" y="3103392"/>
            <a:ext cx="974689" cy="522514"/>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a:t>
            </a:r>
            <a:endParaRPr lang="en-IN" dirty="0">
              <a:solidFill>
                <a:schemeClr val="tx1"/>
              </a:solidFill>
            </a:endParaRPr>
          </a:p>
        </p:txBody>
      </p:sp>
      <p:sp>
        <p:nvSpPr>
          <p:cNvPr id="7" name="Rectangle: Rounded Corners 6">
            <a:extLst>
              <a:ext uri="{FF2B5EF4-FFF2-40B4-BE49-F238E27FC236}">
                <a16:creationId xmlns:a16="http://schemas.microsoft.com/office/drawing/2014/main" id="{62C4F5A2-882B-D26A-FD7F-F5D3099AF5EC}"/>
              </a:ext>
            </a:extLst>
          </p:cNvPr>
          <p:cNvSpPr/>
          <p:nvPr/>
        </p:nvSpPr>
        <p:spPr>
          <a:xfrm>
            <a:off x="4270998" y="4393971"/>
            <a:ext cx="974689" cy="522514"/>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 Model</a:t>
            </a:r>
            <a:endParaRPr lang="en-IN" dirty="0">
              <a:solidFill>
                <a:schemeClr val="tx1"/>
              </a:solidFill>
            </a:endParaRPr>
          </a:p>
        </p:txBody>
      </p:sp>
      <p:sp>
        <p:nvSpPr>
          <p:cNvPr id="8" name="Rectangle: Rounded Corners 7">
            <a:extLst>
              <a:ext uri="{FF2B5EF4-FFF2-40B4-BE49-F238E27FC236}">
                <a16:creationId xmlns:a16="http://schemas.microsoft.com/office/drawing/2014/main" id="{A55AE28D-12E6-852A-501E-AE7E35FB938C}"/>
              </a:ext>
            </a:extLst>
          </p:cNvPr>
          <p:cNvSpPr/>
          <p:nvPr/>
        </p:nvSpPr>
        <p:spPr>
          <a:xfrm>
            <a:off x="3128388" y="4393971"/>
            <a:ext cx="974689" cy="522514"/>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TCN</a:t>
            </a:r>
            <a:endParaRPr lang="en-IN" dirty="0">
              <a:solidFill>
                <a:schemeClr val="tx1"/>
              </a:solidFill>
            </a:endParaRPr>
          </a:p>
        </p:txBody>
      </p:sp>
      <p:sp>
        <p:nvSpPr>
          <p:cNvPr id="9" name="Rectangle: Rounded Corners 8">
            <a:extLst>
              <a:ext uri="{FF2B5EF4-FFF2-40B4-BE49-F238E27FC236}">
                <a16:creationId xmlns:a16="http://schemas.microsoft.com/office/drawing/2014/main" id="{FA20D5BB-5C30-68F4-1FE0-413616B9F65F}"/>
              </a:ext>
            </a:extLst>
          </p:cNvPr>
          <p:cNvSpPr/>
          <p:nvPr/>
        </p:nvSpPr>
        <p:spPr>
          <a:xfrm>
            <a:off x="4270998" y="3103392"/>
            <a:ext cx="974689" cy="522514"/>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GRU</a:t>
            </a:r>
            <a:endParaRPr lang="en-IN" dirty="0">
              <a:solidFill>
                <a:schemeClr val="tx1"/>
              </a:solidFill>
            </a:endParaRPr>
          </a:p>
        </p:txBody>
      </p:sp>
    </p:spTree>
    <p:extLst>
      <p:ext uri="{BB962C8B-B14F-4D97-AF65-F5344CB8AC3E}">
        <p14:creationId xmlns:p14="http://schemas.microsoft.com/office/powerpoint/2010/main" val="9013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600075" y="798513"/>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Expected Outcomes </a:t>
            </a:r>
            <a:endParaRPr sz="2800" b="0" i="0" u="none" strike="noStrike" cap="none" dirty="0">
              <a:solidFill>
                <a:srgbClr val="000000"/>
              </a:solidFill>
              <a:latin typeface="Arial"/>
              <a:ea typeface="Arial"/>
              <a:cs typeface="Arial"/>
              <a:sym typeface="Arial"/>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600074" y="1321693"/>
            <a:ext cx="8327615" cy="52426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Outcome 1</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tx1"/>
                </a:solidFill>
                <a:latin typeface="Arial" panose="020B0604020202020204" pitchFamily="34"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Predictive Model Development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 a highly accurate and robust machine learning model for forecasting blood glucose levels, validated with patient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solidFill>
                  <a:schemeClr val="tx1"/>
                </a:solidFill>
                <a:latin typeface="Times New Roman" panose="02020603050405020304" pitchFamily="18" charset="0"/>
                <a:cs typeface="Times New Roman" panose="02020603050405020304" pitchFamily="18" charset="0"/>
              </a:rPr>
              <a:t>Outcome 2:</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sz="2000" dirty="0">
                <a:latin typeface="Times New Roman" panose="02020603050405020304" pitchFamily="18" charset="0"/>
                <a:cs typeface="Times New Roman" panose="02020603050405020304" pitchFamily="18" charset="0"/>
              </a:rPr>
              <a:t>	Designed an algorithm that collect and preprocess real-time CGM data, insulin doses, and food intake for timely glucose predictions using a trained machine learning model.</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Outcome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tx1"/>
                </a:solidFill>
                <a:latin typeface="Arial" panose="020B0604020202020204" pitchFamily="34" charset="0"/>
              </a:rPr>
              <a:t>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data sharing and visualization tools will facilitate better communication between patients and healthcare providers, leading to more effective and personalized care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Problem Definitio</a:t>
            </a:r>
            <a:r>
              <a:rPr lang="en-US" sz="2800" b="1" dirty="0">
                <a:solidFill>
                  <a:schemeClr val="dk1"/>
                </a:solidFill>
                <a:latin typeface="Times New Roman"/>
                <a:ea typeface="Times New Roman"/>
                <a:cs typeface="Times New Roman"/>
                <a:sym typeface="Times New Roman"/>
              </a:rPr>
              <a:t>n and Description of Model</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6E1EE43-1B10-0981-F063-5DC27731C8A2}"/>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algn="l">
              <a:buFont typeface="Arial" panose="020B0604020202020204" pitchFamily="34" charset="0"/>
              <a:buChar char="•"/>
            </a:pPr>
            <a:endParaRPr lang="en-US" sz="1800" b="1"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dirty="0">
                <a:solidFill>
                  <a:srgbClr val="000000"/>
                </a:solidFill>
                <a:latin typeface="Times New Roman" panose="02020603050405020304" pitchFamily="18" charset="0"/>
                <a:cs typeface="Times New Roman" panose="02020603050405020304" pitchFamily="18" charset="0"/>
              </a:rPr>
              <a:t>Techniques</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l"/>
            <a:r>
              <a:rPr lang="en-US" sz="1800" b="0" i="0" dirty="0">
                <a:solidFill>
                  <a:srgbClr val="000000"/>
                </a:solidFill>
                <a:effectLst/>
                <a:latin typeface="Times New Roman" panose="02020603050405020304" pitchFamily="18" charset="0"/>
                <a:cs typeface="Times New Roman" panose="02020603050405020304" pitchFamily="18" charset="0"/>
              </a:rPr>
              <a:t>	Models trained on historical data with hyperparameter tuning predict future blood glucose levels, capturing varying postprandial responses.</a:t>
            </a:r>
          </a:p>
          <a:p>
            <a:pPr marL="742950" lvl="1" indent="-285750" algn="l">
              <a:buFont typeface="Arial" panose="020B0604020202020204" pitchFamily="34" charset="0"/>
              <a:buChar char="•"/>
            </a:pPr>
            <a:endParaRPr lang="en-US" sz="1800" b="1" i="0" dirty="0">
              <a:solidFill>
                <a:srgbClr val="000000"/>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Model Training</a:t>
            </a:r>
            <a:r>
              <a:rPr lang="en-US" sz="1800" b="0" i="0" dirty="0">
                <a:solidFill>
                  <a:srgbClr val="000000"/>
                </a:solidFill>
                <a:effectLst/>
                <a:latin typeface="Times New Roman" panose="02020603050405020304" pitchFamily="18" charset="0"/>
                <a:cs typeface="Times New Roman" panose="02020603050405020304" pitchFamily="18" charset="0"/>
              </a:rPr>
              <a:t>: Use </a:t>
            </a:r>
            <a:r>
              <a:rPr lang="en-US" sz="1800" b="0" i="0" dirty="0" err="1">
                <a:solidFill>
                  <a:srgbClr val="000000"/>
                </a:solidFill>
                <a:effectLst/>
                <a:latin typeface="Times New Roman" panose="02020603050405020304" pitchFamily="18" charset="0"/>
                <a:cs typeface="Times New Roman" panose="02020603050405020304" pitchFamily="18" charset="0"/>
              </a:rPr>
              <a:t>Keras</a:t>
            </a:r>
            <a:r>
              <a:rPr lang="en-US" sz="1800" b="0" i="0" dirty="0">
                <a:solidFill>
                  <a:srgbClr val="000000"/>
                </a:solidFill>
                <a:effectLst/>
                <a:latin typeface="Times New Roman" panose="02020603050405020304" pitchFamily="18" charset="0"/>
                <a:cs typeface="Times New Roman" panose="02020603050405020304" pitchFamily="18" charset="0"/>
              </a:rPr>
              <a:t> in Python to implement and train LSTM, GRU, </a:t>
            </a:r>
          </a:p>
          <a:p>
            <a:pPr marL="457200" lvl="1" indent="0" algn="l">
              <a:buNone/>
            </a:pPr>
            <a:r>
              <a:rPr lang="en-US" sz="1800"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and TCN models with GPU acceleration for faster training..</a:t>
            </a:r>
          </a:p>
          <a:p>
            <a:pPr marL="742950" lvl="1" indent="-285750" algn="l">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Hyperparameter Tuning</a:t>
            </a:r>
            <a:r>
              <a:rPr lang="en-US" sz="1800" b="0" i="0" dirty="0">
                <a:solidFill>
                  <a:srgbClr val="000000"/>
                </a:solidFill>
                <a:effectLst/>
                <a:latin typeface="Times New Roman" panose="02020603050405020304" pitchFamily="18" charset="0"/>
                <a:cs typeface="Times New Roman" panose="02020603050405020304" pitchFamily="18" charset="0"/>
              </a:rPr>
              <a:t>: Use Grid Search or Random Search to optimize model parameters like learning rate, batch size, and layers.</a:t>
            </a:r>
          </a:p>
        </p:txBody>
      </p:sp>
    </p:spTree>
    <p:extLst>
      <p:ext uri="{BB962C8B-B14F-4D97-AF65-F5344CB8AC3E}">
        <p14:creationId xmlns:p14="http://schemas.microsoft.com/office/powerpoint/2010/main" val="3884136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Evaluation Metrics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E0D5B6DE-E43B-D2B9-A24D-9633CAF64C69}"/>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r>
                  <a:rPr lang="en-US" sz="2000" dirty="0"/>
                  <a:t>The models will be evaluated using several key metrics:</a:t>
                </a:r>
              </a:p>
              <a:p>
                <a:pPr marL="457200" indent="-342900">
                  <a:buFont typeface="Arial" panose="020B0604020202020204" pitchFamily="34" charset="0"/>
                  <a:buChar char="•"/>
                </a:pPr>
                <a:r>
                  <a:rPr lang="en-US" sz="1800" b="1" dirty="0"/>
                  <a:t>Root Mean Square Error (RMSE)</a:t>
                </a:r>
                <a:r>
                  <a:rPr lang="en-US" sz="1800" dirty="0"/>
                  <a:t>:</a:t>
                </a:r>
              </a:p>
              <a:p>
                <a:pPr marL="1257300" lvl="1">
                  <a:buFont typeface="Arial" panose="020B0604020202020204" pitchFamily="34" charset="0"/>
                  <a:buChar char="•"/>
                </a:pPr>
                <a:r>
                  <a:rPr lang="en-US" sz="1800" dirty="0"/>
                  <a:t>RMSE is a standard metric used to measure the accuracy of predictions in time-series models, such as glucose prediction models.</a:t>
                </a:r>
              </a:p>
              <a:p>
                <a:pPr marL="1257300" lvl="1">
                  <a:buFont typeface="Arial" panose="020B0604020202020204" pitchFamily="34" charset="0"/>
                  <a:buChar char="•"/>
                </a:pPr>
                <a:r>
                  <a:rPr lang="en-US" sz="1800" dirty="0"/>
                  <a:t>It calculates the square root of the average of the squared differences between actual and predicted values. RMSE penalizes large errors more than smaller ones, which makes it sensitive to large deviations.</a:t>
                </a:r>
              </a:p>
              <a:p>
                <a:pPr marL="1257300" lvl="1">
                  <a:buFont typeface="Arial" panose="020B0604020202020204" pitchFamily="34" charset="0"/>
                  <a:buChar char="•"/>
                </a:pPr>
                <a:r>
                  <a:rPr lang="en-US" sz="1800" dirty="0"/>
                  <a:t>A lower RMSE indicates a more accurate prediction, while a higher RMSE indicates poor performance.</a:t>
                </a:r>
              </a:p>
              <a:p>
                <a:pPr marL="457200" indent="-342900">
                  <a:buFont typeface="Arial" panose="020B0604020202020204" pitchFamily="34" charset="0"/>
                  <a:buChar char="•"/>
                </a:pPr>
                <a14:m>
                  <m:oMath xmlns:m="http://schemas.openxmlformats.org/officeDocument/2006/math">
                    <m:r>
                      <a:rPr lang="en-US" altLang="en-US" sz="2000" b="0" i="1" smtClean="0">
                        <a:latin typeface="Cambria Math" panose="02040503050406030204" pitchFamily="18" charset="0"/>
                      </a:rPr>
                      <m:t>𝑅𝑀𝑆𝐸</m:t>
                    </m:r>
                    <m:r>
                      <a:rPr lang="en-US" altLang="en-US" sz="2000" b="0" i="1" smtClean="0">
                        <a:latin typeface="Cambria Math" panose="02040503050406030204" pitchFamily="18" charset="0"/>
                      </a:rPr>
                      <m:t>=</m:t>
                    </m:r>
                    <m:f>
                      <m:fPr>
                        <m:ctrlPr>
                          <a:rPr lang="en-US" altLang="en-US" sz="2000" b="0" i="1" smtClean="0">
                            <a:latin typeface="Cambria Math" panose="02040503050406030204" pitchFamily="18" charset="0"/>
                            <a:ea typeface="Cambria Math" panose="02040503050406030204" pitchFamily="18" charset="0"/>
                          </a:rPr>
                        </m:ctrlPr>
                      </m:fPr>
                      <m:num>
                        <m:rad>
                          <m:radPr>
                            <m:degHide m:val="on"/>
                            <m:ctrlPr>
                              <a:rPr lang="en-US" altLang="en-US" sz="2000" b="0" i="1" smtClean="0">
                                <a:latin typeface="Cambria Math" panose="02040503050406030204" pitchFamily="18" charset="0"/>
                                <a:ea typeface="Cambria Math" panose="02040503050406030204" pitchFamily="18" charset="0"/>
                              </a:rPr>
                            </m:ctrlPr>
                          </m:radPr>
                          <m:deg/>
                          <m:e>
                            <m:r>
                              <a:rPr lang="en-US" altLang="en-US" sz="2000" b="0" i="1" smtClean="0">
                                <a:latin typeface="Cambria Math" panose="02040503050406030204" pitchFamily="18" charset="0"/>
                                <a:ea typeface="Cambria Math" panose="02040503050406030204" pitchFamily="18" charset="0"/>
                              </a:rPr>
                              <m:t>1</m:t>
                            </m:r>
                          </m:e>
                        </m:rad>
                      </m:num>
                      <m:den>
                        <m:r>
                          <a:rPr lang="en-US" altLang="en-US" sz="2000" b="0" i="1" smtClean="0">
                            <a:latin typeface="Cambria Math" panose="02040503050406030204" pitchFamily="18" charset="0"/>
                            <a:ea typeface="Cambria Math" panose="02040503050406030204" pitchFamily="18" charset="0"/>
                          </a:rPr>
                          <m:t>𝑛</m:t>
                        </m:r>
                      </m:den>
                    </m:f>
                    <m:nary>
                      <m:naryPr>
                        <m:chr m:val="∑"/>
                        <m:ctrlPr>
                          <a:rPr lang="en-US" altLang="en-US" sz="2000" b="0" i="1" smtClean="0">
                            <a:latin typeface="Cambria Math" panose="02040503050406030204" pitchFamily="18" charset="0"/>
                            <a:ea typeface="Cambria Math" panose="02040503050406030204" pitchFamily="18" charset="0"/>
                          </a:rPr>
                        </m:ctrlPr>
                      </m:naryPr>
                      <m:sub>
                        <m:r>
                          <m:rPr>
                            <m:brk m:alnAt="23"/>
                          </m:rPr>
                          <a:rPr lang="en-US" altLang="en-US" sz="2000" b="0" i="1" smtClean="0">
                            <a:latin typeface="Cambria Math" panose="02040503050406030204" pitchFamily="18" charset="0"/>
                            <a:ea typeface="Cambria Math" panose="02040503050406030204" pitchFamily="18" charset="0"/>
                          </a:rPr>
                          <m:t>𝑖</m:t>
                        </m:r>
                        <m:r>
                          <a:rPr lang="en-US" altLang="en-US" sz="2000" b="0" i="1" smtClean="0">
                            <a:latin typeface="Cambria Math" panose="02040503050406030204" pitchFamily="18" charset="0"/>
                            <a:ea typeface="Cambria Math" panose="02040503050406030204" pitchFamily="18" charset="0"/>
                          </a:rPr>
                          <m:t>=1</m:t>
                        </m:r>
                      </m:sub>
                      <m:sup>
                        <m:r>
                          <a:rPr lang="en-US" altLang="en-US" sz="2000" b="0" i="1" smtClean="0">
                            <a:latin typeface="Cambria Math" panose="02040503050406030204" pitchFamily="18" charset="0"/>
                            <a:ea typeface="Cambria Math" panose="02040503050406030204" pitchFamily="18" charset="0"/>
                          </a:rPr>
                          <m:t>𝑛</m:t>
                        </m:r>
                      </m:sup>
                      <m:e>
                        <m:sSup>
                          <m:sSupPr>
                            <m:ctrlPr>
                              <a:rPr lang="nn-NO" sz="2000" i="1">
                                <a:latin typeface="Cambria Math" panose="02040503050406030204" pitchFamily="18" charset="0"/>
                              </a:rPr>
                            </m:ctrlPr>
                          </m:sSupPr>
                          <m:e>
                            <m:r>
                              <m:rPr>
                                <m:nor/>
                              </m:rPr>
                              <a:rPr lang="en-US" sz="2000"/>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  </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ỳ</m:t>
                                </m:r>
                              </m:e>
                              <m:sub>
                                <m:r>
                                  <a:rPr lang="en-US" sz="2000" i="1">
                                    <a:latin typeface="Cambria Math" panose="02040503050406030204" pitchFamily="18" charset="0"/>
                                  </a:rPr>
                                  <m:t>𝑖</m:t>
                                </m:r>
                              </m:sub>
                            </m:sSub>
                            <m:r>
                              <a:rPr lang="en-US" sz="2000" i="1">
                                <a:latin typeface="Cambria Math" panose="02040503050406030204" pitchFamily="18" charset="0"/>
                              </a:rPr>
                              <m:t>)</m:t>
                            </m:r>
                          </m:e>
                          <m:sup>
                            <m:r>
                              <a:rPr lang="en-US" sz="2000" i="1">
                                <a:latin typeface="Cambria Math" panose="02040503050406030204" pitchFamily="18" charset="0"/>
                              </a:rPr>
                              <m:t>2</m:t>
                            </m:r>
                          </m:sup>
                        </m:sSup>
                      </m:e>
                    </m:nary>
                  </m:oMath>
                </a14:m>
                <a:endParaRPr lang="en-US" altLang="en-US" sz="2000" dirty="0"/>
              </a:p>
              <a:p>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r>
                          <a:rPr lang="en-US" sz="1800" i="1">
                            <a:latin typeface="Cambria Math" panose="02040503050406030204" pitchFamily="18" charset="0"/>
                          </a:rPr>
                          <m:t>  </m:t>
                        </m:r>
                      </m:sub>
                    </m:sSub>
                    <m:r>
                      <a:rPr lang="en-US" sz="1800" i="1">
                        <a:latin typeface="Cambria Math" panose="02040503050406030204" pitchFamily="18" charset="0"/>
                      </a:rPr>
                      <m:t> </m:t>
                    </m:r>
                  </m:oMath>
                </a14:m>
                <a:r>
                  <a:rPr lang="en-US" sz="1800" dirty="0"/>
                  <a:t>-True glucose value at time.</a:t>
                </a:r>
              </a:p>
              <a:p>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ỳ</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sz="1800" dirty="0"/>
                  <a:t> - Predicted glucose value at time.</a:t>
                </a:r>
              </a:p>
              <a:p>
                <a:r>
                  <a:rPr lang="en-US" sz="1800" dirty="0"/>
                  <a:t>n - Total number of data points.</a:t>
                </a:r>
                <a:endParaRPr lang="en-US" altLang="en-US" sz="1800" dirty="0"/>
              </a:p>
            </p:txBody>
          </p:sp>
        </mc:Choice>
        <mc:Fallback xmlns="">
          <p:sp>
            <p:nvSpPr>
              <p:cNvPr id="4" name="Content Placeholder 4">
                <a:extLst>
                  <a:ext uri="{FF2B5EF4-FFF2-40B4-BE49-F238E27FC236}">
                    <a16:creationId xmlns:a16="http://schemas.microsoft.com/office/drawing/2014/main" id="{E0D5B6DE-E43B-D2B9-A24D-9633CAF64C69}"/>
                  </a:ext>
                </a:extLst>
              </p:cNvPr>
              <p:cNvSpPr txBox="1">
                <a:spLocks noRot="1" noChangeAspect="1" noMove="1" noResize="1" noEditPoints="1" noAdjustHandles="1" noChangeArrowheads="1" noChangeShapeType="1" noTextEdit="1"/>
              </p:cNvSpPr>
              <p:nvPr/>
            </p:nvSpPr>
            <p:spPr>
              <a:xfrm>
                <a:off x="511240" y="938042"/>
                <a:ext cx="8121445" cy="4981915"/>
              </a:xfrm>
              <a:prstGeom prst="rect">
                <a:avLst/>
              </a:prstGeom>
              <a:blipFill>
                <a:blip r:embed="rId5"/>
                <a:stretch>
                  <a:fillRect r="-75" b="-7466"/>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642566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Evaluation Metrics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E0D5B6DE-E43B-D2B9-A24D-9633CAF64C69}"/>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pPr marL="457200" indent="-342900">
                  <a:buFont typeface="Arial" panose="020B0604020202020204" pitchFamily="34" charset="0"/>
                  <a:buChar char="•"/>
                </a:pPr>
                <a:r>
                  <a:rPr lang="en-US" sz="1800" b="1" dirty="0"/>
                  <a:t>Time Gain(TG):</a:t>
                </a:r>
              </a:p>
              <a:p>
                <a:pPr marL="1257300" lvl="1">
                  <a:buFont typeface="Arial" panose="020B0604020202020204" pitchFamily="34" charset="0"/>
                  <a:buChar char="•"/>
                </a:pPr>
                <a:r>
                  <a:rPr lang="en-US" sz="1800" dirty="0"/>
                  <a:t>Time Gain (TG) measures how much earlier the prediction model anticipates significant glucose events (e.g., spikes or drops) compared to actual monitoring.</a:t>
                </a:r>
              </a:p>
              <a:p>
                <a:pPr marL="1257300" lvl="1">
                  <a:buFont typeface="Arial" panose="020B0604020202020204" pitchFamily="34" charset="0"/>
                  <a:buChar char="•"/>
                </a:pPr>
                <a:r>
                  <a:rPr lang="en-US" sz="1800" dirty="0"/>
                  <a:t>It is especially relevant for real-time glucose management, where anticipating changes ahead of time allows for proactive action, such as insulin dosing or carbohydrate consumption.</a:t>
                </a:r>
              </a:p>
              <a:p>
                <a:pPr marL="457200" indent="-342900">
                  <a:buFont typeface="Arial" panose="020B0604020202020204" pitchFamily="34" charset="0"/>
                  <a:buChar char="•"/>
                </a:pPr>
                <a:r>
                  <a:rPr lang="nn-NO" sz="1800" b="1" dirty="0"/>
                  <a:t>Formula:</a:t>
                </a:r>
              </a:p>
              <a:p>
                <a:pPr marL="1257300" lvl="1">
                  <a:buFont typeface="Arial" panose="020B0604020202020204" pitchFamily="34" charset="0"/>
                  <a:buChar char="•"/>
                </a:pPr>
                <a14:m>
                  <m:oMath xmlns:m="http://schemas.openxmlformats.org/officeDocument/2006/math">
                    <m:r>
                      <a:rPr lang="nn-NO" sz="1800" i="1" smtClean="0">
                        <a:latin typeface="Cambria Math" panose="02040503050406030204" pitchFamily="18" charset="0"/>
                      </a:rPr>
                      <m:t>𝑇𝐺</m:t>
                    </m:r>
                    <m:d>
                      <m:dPr>
                        <m:ctrlPr>
                          <a:rPr lang="nn-NO" sz="1800" i="1" smtClean="0">
                            <a:latin typeface="Cambria Math" panose="02040503050406030204" pitchFamily="18" charset="0"/>
                          </a:rPr>
                        </m:ctrlPr>
                      </m:dPr>
                      <m:e>
                        <m:r>
                          <a:rPr lang="nn-NO" sz="1800" i="1" smtClean="0">
                            <a:latin typeface="Cambria Math" panose="02040503050406030204" pitchFamily="18" charset="0"/>
                          </a:rPr>
                          <m:t>𝑖</m:t>
                        </m:r>
                      </m:e>
                    </m:d>
                    <m:r>
                      <a:rPr lang="nn-NO" sz="1800" i="1" smtClean="0">
                        <a:latin typeface="Cambria Math" panose="02040503050406030204" pitchFamily="18" charset="0"/>
                      </a:rPr>
                      <m:t>=</m:t>
                    </m:r>
                    <m:r>
                      <a:rPr lang="nn-NO" sz="1800" i="1" smtClean="0">
                        <a:latin typeface="Cambria Math" panose="02040503050406030204" pitchFamily="18" charset="0"/>
                      </a:rPr>
                      <m:t>𝑖</m:t>
                    </m:r>
                    <m:r>
                      <a:rPr lang="nn-NO" sz="1800" i="1" smtClean="0">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m:t>
                        </m:r>
                      </m:sub>
                    </m:sSub>
                    <m:r>
                      <a:rPr lang="nn-NO" sz="1800" i="1" smtClean="0">
                        <a:latin typeface="Cambria Math" panose="02040503050406030204" pitchFamily="18" charset="0"/>
                      </a:rPr>
                      <m:t>​−</m:t>
                    </m:r>
                    <m:r>
                      <a:rPr lang="nn-NO" sz="1800" i="1" smtClean="0">
                        <a:latin typeface="Cambria Math" panose="02040503050406030204" pitchFamily="18" charset="0"/>
                      </a:rPr>
                      <m:t>𝑑𝑒𝑙𝑎𝑦</m:t>
                    </m:r>
                    <m:d>
                      <m:dPr>
                        <m:ctrlPr>
                          <a:rPr lang="nn-NO"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𝑦</m:t>
                            </m:r>
                          </m:e>
                          <m:sub>
                            <m:r>
                              <a:rPr lang="en-US" sz="1800" i="1">
                                <a:latin typeface="Cambria Math" panose="02040503050406030204" pitchFamily="18" charset="0"/>
                              </a:rPr>
                              <m:t>𝑖</m:t>
                            </m:r>
                          </m:sub>
                        </m:sSub>
                        <m:r>
                          <a:rPr lang="nn-NO" sz="180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ỳ</m:t>
                            </m:r>
                          </m:e>
                          <m:sub>
                            <m:r>
                              <a:rPr lang="en-US" sz="1800" i="1">
                                <a:latin typeface="Cambria Math" panose="02040503050406030204" pitchFamily="18" charset="0"/>
                              </a:rPr>
                              <m:t>𝑖</m:t>
                            </m:r>
                          </m:sub>
                        </m:sSub>
                        <m:r>
                          <a:rPr lang="nn-NO" sz="1800" i="1" smtClean="0">
                            <a:latin typeface="Cambria Math" panose="02040503050406030204" pitchFamily="18" charset="0"/>
                          </a:rPr>
                          <m:t>​</m:t>
                        </m:r>
                      </m:e>
                    </m:d>
                  </m:oMath>
                </a14:m>
                <a:endParaRPr lang="nn-NO" sz="1800" b="1" dirty="0"/>
              </a:p>
              <a:p>
                <a:pPr marL="457200" indent="-342900">
                  <a:buFont typeface="Arial" panose="020B0604020202020204" pitchFamily="34" charset="0"/>
                  <a:buChar char="•"/>
                </a:pPr>
                <a:r>
                  <a:rPr lang="nn-NO" sz="1700" dirty="0"/>
                  <a:t>i -</a:t>
                </a:r>
                <a:r>
                  <a:rPr lang="en-US" sz="1700" dirty="0"/>
                  <a:t> Prediction horizon in time steps (e.g., 30, 45, or 60 minutes).</a:t>
                </a:r>
                <a:endParaRPr lang="nn-NO" sz="1700" dirty="0"/>
              </a:p>
              <a:p>
                <a:pPr marL="457200" indent="-342900">
                  <a:buFont typeface="Arial" panose="020B0604020202020204" pitchFamily="34" charset="0"/>
                  <a:buChar char="•"/>
                </a:pPr>
                <a14:m>
                  <m:oMath xmlns:m="http://schemas.openxmlformats.org/officeDocument/2006/math">
                    <m:sSub>
                      <m:sSubPr>
                        <m:ctrlPr>
                          <a:rPr lang="en-US" sz="1700" i="1" smtClean="0">
                            <a:latin typeface="Cambria Math" panose="02040503050406030204" pitchFamily="18" charset="0"/>
                          </a:rPr>
                        </m:ctrlPr>
                      </m:sSubPr>
                      <m:e>
                        <m:r>
                          <a:rPr lang="en-US" sz="1700" b="0" i="1" smtClean="0">
                            <a:latin typeface="Cambria Math" panose="02040503050406030204" pitchFamily="18" charset="0"/>
                          </a:rPr>
                          <m:t>𝑇</m:t>
                        </m:r>
                      </m:e>
                      <m:sub>
                        <m:r>
                          <a:rPr lang="en-US" sz="1700" b="0" i="1" smtClean="0">
                            <a:latin typeface="Cambria Math" panose="02040503050406030204" pitchFamily="18" charset="0"/>
                          </a:rPr>
                          <m:t>𝑠</m:t>
                        </m:r>
                      </m:sub>
                    </m:sSub>
                  </m:oMath>
                </a14:m>
                <a:r>
                  <a:rPr lang="nn-NO" sz="1700" dirty="0"/>
                  <a:t> - </a:t>
                </a:r>
                <a:r>
                  <a:rPr lang="sv-SE" sz="1700" dirty="0"/>
                  <a:t>Sampling interval (e.g., 5 minutes).</a:t>
                </a:r>
                <a:endParaRPr lang="nn-NO" sz="1700" dirty="0"/>
              </a:p>
              <a:p>
                <a:pPr marL="457200" indent="-342900">
                  <a:buFont typeface="Arial" panose="020B0604020202020204" pitchFamily="34" charset="0"/>
                  <a:buChar char="•"/>
                </a:pPr>
                <a14:m>
                  <m:oMath xmlns:m="http://schemas.openxmlformats.org/officeDocument/2006/math">
                    <m:r>
                      <a:rPr lang="nn-NO" sz="1700" i="1" smtClean="0">
                        <a:latin typeface="Cambria Math" panose="02040503050406030204" pitchFamily="18" charset="0"/>
                      </a:rPr>
                      <m:t>𝑑𝑒𝑙𝑎𝑦</m:t>
                    </m:r>
                    <m:d>
                      <m:dPr>
                        <m:ctrlPr>
                          <a:rPr lang="nn-NO" sz="1700" i="1" smtClean="0">
                            <a:latin typeface="Cambria Math" panose="02040503050406030204" pitchFamily="18" charset="0"/>
                          </a:rPr>
                        </m:ctrlPr>
                      </m:dPr>
                      <m:e>
                        <m:sSub>
                          <m:sSubPr>
                            <m:ctrlPr>
                              <a:rPr lang="en-US" sz="1700" i="1">
                                <a:latin typeface="Cambria Math" panose="02040503050406030204" pitchFamily="18" charset="0"/>
                              </a:rPr>
                            </m:ctrlPr>
                          </m:sSubPr>
                          <m:e>
                            <m:r>
                              <a:rPr lang="en-US" sz="1700" b="0" i="1" smtClean="0">
                                <a:latin typeface="Cambria Math" panose="02040503050406030204" pitchFamily="18" charset="0"/>
                              </a:rPr>
                              <m:t>𝑦</m:t>
                            </m:r>
                          </m:e>
                          <m:sub>
                            <m:r>
                              <a:rPr lang="en-US" sz="1700" i="1">
                                <a:latin typeface="Cambria Math" panose="02040503050406030204" pitchFamily="18" charset="0"/>
                              </a:rPr>
                              <m:t>𝑖</m:t>
                            </m:r>
                          </m:sub>
                        </m:sSub>
                        <m:r>
                          <a:rPr lang="nn-NO" sz="1700" i="1" smtClean="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ỳ</m:t>
                            </m:r>
                          </m:e>
                          <m:sub>
                            <m:r>
                              <a:rPr lang="en-US" sz="1700" i="1">
                                <a:latin typeface="Cambria Math" panose="02040503050406030204" pitchFamily="18" charset="0"/>
                              </a:rPr>
                              <m:t>𝑖</m:t>
                            </m:r>
                          </m:sub>
                        </m:sSub>
                        <m:r>
                          <a:rPr lang="nn-NO" sz="1700" i="1" smtClean="0">
                            <a:latin typeface="Cambria Math" panose="02040503050406030204" pitchFamily="18" charset="0"/>
                          </a:rPr>
                          <m:t>​</m:t>
                        </m:r>
                      </m:e>
                    </m:d>
                  </m:oMath>
                </a14:m>
                <a:r>
                  <a:rPr lang="nn-NO" sz="1700" b="1" dirty="0"/>
                  <a:t> - </a:t>
                </a:r>
                <a:r>
                  <a:rPr lang="en-US" sz="1700" dirty="0"/>
                  <a:t>Time delay between the actual glucose event and the model's prediction.</a:t>
                </a:r>
                <a:endParaRPr lang="nn-NO" sz="1700" b="1" dirty="0"/>
              </a:p>
              <a:p>
                <a:pPr marL="457200" indent="-342900">
                  <a:buFont typeface="Arial" panose="020B0604020202020204" pitchFamily="34" charset="0"/>
                  <a:buChar char="•"/>
                </a:pPr>
                <a:endParaRPr lang="nn-NO" sz="1800" b="1" dirty="0"/>
              </a:p>
              <a:p>
                <a:pPr marL="457200" indent="-342900">
                  <a:buFont typeface="Arial" panose="020B0604020202020204" pitchFamily="34" charset="0"/>
                  <a:buChar char="•"/>
                </a:pPr>
                <a:endParaRPr lang="nn-NO" sz="1800" b="1" dirty="0"/>
              </a:p>
              <a:p>
                <a:pPr marL="1257300" lvl="1">
                  <a:buFont typeface="Arial" panose="020B0604020202020204" pitchFamily="34" charset="0"/>
                  <a:buChar char="•"/>
                </a:pPr>
                <a:endParaRPr lang="nn-NO" sz="1800" b="1" dirty="0"/>
              </a:p>
              <a:p>
                <a:pPr lvl="1" indent="0">
                  <a:buNone/>
                </a:pPr>
                <a:endParaRPr lang="nn-NO" sz="800" dirty="0"/>
              </a:p>
              <a:p>
                <a:pPr marL="457200" indent="-342900">
                  <a:buFont typeface="Arial" panose="020B0604020202020204" pitchFamily="34" charset="0"/>
                  <a:buChar char="•"/>
                </a:pPr>
                <a:endParaRPr lang="nn-NO" sz="1200" dirty="0"/>
              </a:p>
              <a:p>
                <a:pPr marL="1257300" lvl="1">
                  <a:buFont typeface="Arial" panose="020B0604020202020204" pitchFamily="34" charset="0"/>
                  <a:buChar char="•"/>
                </a:pPr>
                <a:endParaRPr lang="en-US" sz="1400" dirty="0"/>
              </a:p>
              <a:p>
                <a:endParaRPr lang="en-US" sz="1200" dirty="0"/>
              </a:p>
              <a:p>
                <a:pPr lvl="1" indent="0">
                  <a:buNone/>
                </a:pPr>
                <a:endParaRPr lang="en-US" sz="1100" dirty="0"/>
              </a:p>
            </p:txBody>
          </p:sp>
        </mc:Choice>
        <mc:Fallback xmlns="">
          <p:sp>
            <p:nvSpPr>
              <p:cNvPr id="4" name="Content Placeholder 4">
                <a:extLst>
                  <a:ext uri="{FF2B5EF4-FFF2-40B4-BE49-F238E27FC236}">
                    <a16:creationId xmlns:a16="http://schemas.microsoft.com/office/drawing/2014/main" id="{E0D5B6DE-E43B-D2B9-A24D-9633CAF64C69}"/>
                  </a:ext>
                </a:extLst>
              </p:cNvPr>
              <p:cNvSpPr txBox="1">
                <a:spLocks noRot="1" noChangeAspect="1" noMove="1" noResize="1" noEditPoints="1" noAdjustHandles="1" noChangeArrowheads="1" noChangeShapeType="1" noTextEdit="1"/>
              </p:cNvSpPr>
              <p:nvPr/>
            </p:nvSpPr>
            <p:spPr>
              <a:xfrm>
                <a:off x="511240" y="938042"/>
                <a:ext cx="8121445" cy="4981915"/>
              </a:xfrm>
              <a:prstGeom prst="rect">
                <a:avLst/>
              </a:prstGeom>
              <a:blipFill>
                <a:blip r:embed="rId5"/>
                <a:stretch>
                  <a:fillRect r="-676"/>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480504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3" y="500410"/>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dirty="0">
                <a:solidFill>
                  <a:schemeClr val="dk1"/>
                </a:solidFill>
                <a:latin typeface="Times New Roman"/>
                <a:ea typeface="Times New Roman"/>
                <a:cs typeface="Times New Roman"/>
                <a:sym typeface="Times New Roman"/>
              </a:rPr>
              <a:t>Pseudo Code</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1D1ADEE6-3539-7D1E-DF5B-A8A1EE1FE7FE}"/>
                  </a:ext>
                </a:extLst>
              </p:cNvPr>
              <p:cNvSpPr txBox="1">
                <a:spLocks noChangeArrowheads="1"/>
              </p:cNvSpPr>
              <p:nvPr/>
            </p:nvSpPr>
            <p:spPr>
              <a:xfrm>
                <a:off x="511273" y="688890"/>
                <a:ext cx="8121445" cy="57675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endParaRPr lang="en-IN" sz="1600" b="0" dirty="0">
                  <a:solidFill>
                    <a:schemeClr val="tx1"/>
                  </a:solidFill>
                  <a:effectLst/>
                  <a:latin typeface="Times New Roman" panose="02020603050405020304" pitchFamily="18" charset="0"/>
                  <a:cs typeface="Times New Roman" panose="02020603050405020304" pitchFamily="18" charset="0"/>
                </a:endParaRPr>
              </a:p>
              <a:p>
                <a:pPr marL="457200" indent="-342900">
                  <a:buAutoNum type="arabicPeriod"/>
                </a:pPr>
                <a:r>
                  <a:rPr lang="en-IN" sz="1600" b="0" dirty="0">
                    <a:solidFill>
                      <a:schemeClr val="tx1"/>
                    </a:solidFill>
                    <a:effectLst/>
                    <a:latin typeface="Times New Roman" panose="02020603050405020304" pitchFamily="18" charset="0"/>
                    <a:cs typeface="Times New Roman" panose="02020603050405020304" pitchFamily="18" charset="0"/>
                  </a:rPr>
                  <a:t>Define the insulin absorption model function:</a:t>
                </a:r>
              </a:p>
              <a:p>
                <a:pPr marL="1200150" lvl="1" indent="-285750">
                  <a:buFont typeface="Arial" panose="020B0604020202020204" pitchFamily="34" charset="0"/>
                  <a:buChar char="•"/>
                </a:pPr>
                <a:r>
                  <a:rPr lang="en-IN" sz="1800" b="0" dirty="0">
                    <a:solidFill>
                      <a:schemeClr val="tx1"/>
                    </a:solidFill>
                    <a:effectLst/>
                    <a:latin typeface="Times New Roman" panose="02020603050405020304" pitchFamily="18" charset="0"/>
                    <a:cs typeface="Times New Roman" panose="02020603050405020304" pitchFamily="18" charset="0"/>
                  </a:rPr>
                  <a:t>Inputs: Insulin state variables (</a:t>
                </a:r>
                <a14:m>
                  <m:oMath xmlns:m="http://schemas.openxmlformats.org/officeDocument/2006/math">
                    <m:sSub>
                      <m:sSubPr>
                        <m:ctrlPr>
                          <a:rPr lang="en-IN" sz="1800" i="1" smtClean="0">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𝑠𝑐</m:t>
                        </m:r>
                        <m:r>
                          <a:rPr lang="en-IN" sz="1800" i="1">
                            <a:latin typeface="Cambria Math" panose="02040503050406030204" pitchFamily="18" charset="0"/>
                          </a:rPr>
                          <m:t>1</m:t>
                        </m:r>
                      </m:sub>
                    </m:sSub>
                  </m:oMath>
                </a14:m>
                <a:r>
                  <a:rPr lang="en-IN" sz="1800" b="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𝐼</m:t>
                        </m:r>
                      </m:e>
                      <m:sub>
                        <m:r>
                          <a:rPr lang="en-IN" sz="1800" i="1">
                            <a:latin typeface="Cambria Math" panose="02040503050406030204" pitchFamily="18" charset="0"/>
                          </a:rPr>
                          <m:t>𝑠𝑐</m:t>
                        </m:r>
                        <m:r>
                          <a:rPr lang="en-IN" sz="1800" i="1">
                            <a:latin typeface="Cambria Math" panose="02040503050406030204" pitchFamily="18" charset="0"/>
                          </a:rPr>
                          <m:t>1</m:t>
                        </m:r>
                      </m:sub>
                    </m:sSub>
                    <m:r>
                      <m:rPr>
                        <m:nor/>
                      </m:rPr>
                      <a:rPr lang="en-IN" sz="1800" i="1"/>
                      <m:t> </m:t>
                    </m:r>
                    <m:r>
                      <m:rPr>
                        <m:nor/>
                      </m:rPr>
                      <a:rPr lang="en-US" sz="1800" b="0" i="0" smtClean="0"/>
                      <m:t>,</m:t>
                    </m:r>
                    <m:sSub>
                      <m:sSubPr>
                        <m:ctrlPr>
                          <a:rPr lang="en-IN" sz="1800" i="1">
                            <a:latin typeface="Cambria Math" panose="02040503050406030204" pitchFamily="18" charset="0"/>
                          </a:rPr>
                        </m:ctrlPr>
                      </m:sSubPr>
                      <m:e>
                        <m:r>
                          <a:rPr lang="en-IN" sz="1800" i="1">
                            <a:latin typeface="Cambria Math" panose="02040503050406030204" pitchFamily="18" charset="0"/>
                          </a:rPr>
                          <m:t>𝐼</m:t>
                        </m:r>
                      </m:e>
                      <m:sub>
                        <m:r>
                          <a:rPr lang="en-US" sz="1800" b="0" i="1" smtClean="0">
                            <a:latin typeface="Cambria Math" panose="02040503050406030204" pitchFamily="18" charset="0"/>
                          </a:rPr>
                          <m:t>𝑝</m:t>
                        </m:r>
                      </m:sub>
                    </m:sSub>
                  </m:oMath>
                </a14:m>
                <a:r>
                  <a:rPr lang="en-IN" sz="1800" b="0" dirty="0">
                    <a:solidFill>
                      <a:schemeClr val="tx1"/>
                    </a:solidFill>
                    <a:effectLst/>
                    <a:latin typeface="Times New Roman" panose="02020603050405020304" pitchFamily="18" charset="0"/>
                    <a:cs typeface="Times New Roman" panose="02020603050405020304" pitchFamily="18" charset="0"/>
                  </a:rPr>
                  <a:t>), time (t), and insulin parameters.</a:t>
                </a:r>
              </a:p>
              <a:p>
                <a:pPr marL="1200150" lvl="1" indent="-285750">
                  <a:buFont typeface="Arial" panose="020B0604020202020204" pitchFamily="34" charset="0"/>
                  <a:buChar char="•"/>
                </a:pPr>
                <a:r>
                  <a:rPr lang="en-IN" sz="1800" b="0" dirty="0">
                    <a:solidFill>
                      <a:schemeClr val="tx1"/>
                    </a:solidFill>
                    <a:effectLst/>
                    <a:latin typeface="Times New Roman" panose="02020603050405020304" pitchFamily="18" charset="0"/>
                    <a:cs typeface="Times New Roman" panose="02020603050405020304" pitchFamily="18" charset="0"/>
                  </a:rPr>
                  <a:t>Compute derivatives of insulin states and return them.</a:t>
                </a:r>
              </a:p>
              <a:p>
                <a:pPr marL="400050" indent="-285750">
                  <a:buFont typeface="Arial" panose="020B0604020202020204" pitchFamily="34" charset="0"/>
                  <a:buChar char="•"/>
                </a:pPr>
                <a:endParaRPr lang="en-IN" sz="1800" b="0" dirty="0">
                  <a:solidFill>
                    <a:schemeClr val="tx1"/>
                  </a:solidFill>
                  <a:effectLst/>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2</a:t>
                </a:r>
                <a:r>
                  <a:rPr lang="en-IN" sz="1600" b="0" dirty="0">
                    <a:solidFill>
                      <a:schemeClr val="tx1"/>
                    </a:solidFill>
                    <a:effectLst/>
                    <a:latin typeface="Times New Roman" panose="02020603050405020304" pitchFamily="18" charset="0"/>
                    <a:cs typeface="Times New Roman" panose="02020603050405020304" pitchFamily="18" charset="0"/>
                  </a:rPr>
                  <a:t>. Define the glucose absorption model function:</a:t>
                </a:r>
              </a:p>
              <a:p>
                <a:pPr marL="1200150" lvl="1" indent="-285750">
                  <a:buFont typeface="Arial" panose="020B0604020202020204" pitchFamily="34" charset="0"/>
                  <a:buChar char="•"/>
                </a:pPr>
                <a:r>
                  <a:rPr lang="en-IN" sz="1800" b="0" dirty="0">
                    <a:solidFill>
                      <a:schemeClr val="tx1"/>
                    </a:solidFill>
                    <a:effectLst/>
                    <a:latin typeface="Times New Roman" panose="02020603050405020304" pitchFamily="18" charset="0"/>
                    <a:cs typeface="Times New Roman" panose="02020603050405020304" pitchFamily="18" charset="0"/>
                  </a:rPr>
                  <a:t>Inputs: Glucose absorption state variables (</a:t>
                </a:r>
                <a14:m>
                  <m:oMath xmlns:m="http://schemas.openxmlformats.org/officeDocument/2006/math">
                    <m:sSub>
                      <m:sSubPr>
                        <m:ctrlPr>
                          <a:rPr lang="en-IN" sz="1800" i="1" smtClean="0">
                            <a:latin typeface="Cambria Math" panose="02040503050406030204" pitchFamily="18" charset="0"/>
                          </a:rPr>
                        </m:ctrlPr>
                      </m:sSubPr>
                      <m:e>
                        <m:r>
                          <a:rPr lang="en-US" sz="1800" b="0" i="1" smtClean="0">
                            <a:latin typeface="Cambria Math" panose="02040503050406030204" pitchFamily="18" charset="0"/>
                          </a:rPr>
                          <m:t>𝑄</m:t>
                        </m:r>
                      </m:e>
                      <m:sub>
                        <m:r>
                          <a:rPr lang="en-US" sz="1800" b="0" i="1" smtClean="0">
                            <a:latin typeface="Cambria Math" panose="02040503050406030204" pitchFamily="18" charset="0"/>
                          </a:rPr>
                          <m:t>𝑠𝑡𝑜</m:t>
                        </m:r>
                        <m:r>
                          <a:rPr lang="en-US" sz="1800" b="0" i="1" smtClean="0">
                            <a:latin typeface="Cambria Math" panose="02040503050406030204" pitchFamily="18" charset="0"/>
                          </a:rPr>
                          <m:t>1</m:t>
                        </m:r>
                      </m:sub>
                    </m:sSub>
                  </m:oMath>
                </a14:m>
                <a:r>
                  <a:rPr lang="en-IN" sz="1800" b="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𝑠𝑡𝑜</m:t>
                        </m:r>
                        <m:r>
                          <a:rPr lang="en-US" sz="1800" b="0" i="1" smtClean="0">
                            <a:latin typeface="Cambria Math" panose="02040503050406030204" pitchFamily="18" charset="0"/>
                          </a:rPr>
                          <m:t>2</m:t>
                        </m:r>
                      </m:sub>
                    </m:sSub>
                  </m:oMath>
                </a14:m>
                <a:r>
                  <a:rPr lang="en-IN" sz="1800" b="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800" i="1">
                            <a:latin typeface="Cambria Math" panose="02040503050406030204" pitchFamily="18" charset="0"/>
                          </a:rPr>
                        </m:ctrlPr>
                      </m:sSubPr>
                      <m:e>
                        <m:r>
                          <a:rPr lang="en-US" sz="1800" i="1">
                            <a:latin typeface="Cambria Math" panose="02040503050406030204" pitchFamily="18" charset="0"/>
                          </a:rPr>
                          <m:t>𝑄</m:t>
                        </m:r>
                      </m:e>
                      <m:sub>
                        <m:r>
                          <a:rPr lang="en-US" sz="1800" b="0" i="1" smtClean="0">
                            <a:latin typeface="Cambria Math" panose="02040503050406030204" pitchFamily="18" charset="0"/>
                          </a:rPr>
                          <m:t>𝑔𝑢𝑡</m:t>
                        </m:r>
                      </m:sub>
                    </m:sSub>
                  </m:oMath>
                </a14:m>
                <a:r>
                  <a:rPr lang="en-IN" sz="1800" b="0" dirty="0">
                    <a:solidFill>
                      <a:schemeClr val="tx1"/>
                    </a:solidFill>
                    <a:effectLst/>
                    <a:latin typeface="Times New Roman" panose="02020603050405020304" pitchFamily="18" charset="0"/>
                    <a:cs typeface="Times New Roman" panose="02020603050405020304" pitchFamily="18" charset="0"/>
                  </a:rPr>
                  <a:t>), time (t), carbohydrate intake (CHO), and glucose parameters.</a:t>
                </a:r>
              </a:p>
              <a:p>
                <a:pPr marL="1200150" lvl="1" indent="-285750">
                  <a:buFont typeface="Arial" panose="020B0604020202020204" pitchFamily="34" charset="0"/>
                  <a:buChar char="•"/>
                </a:pPr>
                <a:r>
                  <a:rPr lang="en-IN" sz="1800" b="0" dirty="0">
                    <a:solidFill>
                      <a:schemeClr val="tx1"/>
                    </a:solidFill>
                    <a:effectLst/>
                    <a:latin typeface="Times New Roman" panose="02020603050405020304" pitchFamily="18" charset="0"/>
                    <a:cs typeface="Times New Roman" panose="02020603050405020304" pitchFamily="18" charset="0"/>
                  </a:rPr>
                  <a:t>Compute derivatives of glucose states and return them along with the rate of glucose appearance (Ra).</a:t>
                </a:r>
              </a:p>
              <a:p>
                <a:endParaRPr lang="en-IN" sz="1800" b="0" dirty="0">
                  <a:solidFill>
                    <a:schemeClr val="tx1"/>
                  </a:solidFill>
                  <a:effectLst/>
                  <a:latin typeface="Times New Roman" panose="02020603050405020304" pitchFamily="18" charset="0"/>
                  <a:cs typeface="Times New Roman" panose="02020603050405020304" pitchFamily="18" charset="0"/>
                </a:endParaRPr>
              </a:p>
              <a:p>
                <a:endParaRPr lang="en-IN" sz="1600" b="0" dirty="0">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4" name="Content Placeholder 4">
                <a:extLst>
                  <a:ext uri="{FF2B5EF4-FFF2-40B4-BE49-F238E27FC236}">
                    <a16:creationId xmlns:a16="http://schemas.microsoft.com/office/drawing/2014/main" id="{1D1ADEE6-3539-7D1E-DF5B-A8A1EE1FE7FE}"/>
                  </a:ext>
                </a:extLst>
              </p:cNvPr>
              <p:cNvSpPr txBox="1">
                <a:spLocks noRot="1" noChangeAspect="1" noMove="1" noResize="1" noEditPoints="1" noAdjustHandles="1" noChangeArrowheads="1" noChangeShapeType="1" noTextEdit="1"/>
              </p:cNvSpPr>
              <p:nvPr/>
            </p:nvSpPr>
            <p:spPr>
              <a:xfrm>
                <a:off x="511273" y="688890"/>
                <a:ext cx="8121445" cy="5767558"/>
              </a:xfrm>
              <a:prstGeom prst="rect">
                <a:avLst/>
              </a:prstGeom>
              <a:blipFill>
                <a:blip r:embed="rId5"/>
                <a:stretch>
                  <a:fillRect r="-120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903020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dirty="0">
                <a:solidFill>
                  <a:schemeClr val="dk1"/>
                </a:solidFill>
                <a:latin typeface="Times New Roman"/>
                <a:ea typeface="Times New Roman"/>
                <a:cs typeface="Times New Roman"/>
                <a:sym typeface="Times New Roman"/>
              </a:rPr>
              <a:t>Pseudo Code</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1D1ADEE6-3539-7D1E-DF5B-A8A1EE1FE7FE}"/>
                  </a:ext>
                </a:extLst>
              </p:cNvPr>
              <p:cNvSpPr txBox="1">
                <a:spLocks noChangeArrowheads="1"/>
              </p:cNvSpPr>
              <p:nvPr/>
            </p:nvSpPr>
            <p:spPr>
              <a:xfrm>
                <a:off x="511275" y="820738"/>
                <a:ext cx="8121445" cy="57675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endParaRPr lang="en-IN" sz="1600" b="0" dirty="0">
                  <a:solidFill>
                    <a:schemeClr val="tx1"/>
                  </a:solidFill>
                  <a:effectLst/>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3</a:t>
                </a:r>
                <a:r>
                  <a:rPr lang="en-IN" sz="1600" b="0" dirty="0">
                    <a:solidFill>
                      <a:schemeClr val="tx1"/>
                    </a:solidFill>
                    <a:effectLst/>
                    <a:latin typeface="Times New Roman" panose="02020603050405020304" pitchFamily="18" charset="0"/>
                    <a:cs typeface="Times New Roman" panose="02020603050405020304" pitchFamily="18" charset="0"/>
                  </a:rPr>
                  <a:t>. Define the glucose-insulin kinetics function:</a:t>
                </a:r>
              </a:p>
              <a:p>
                <a:r>
                  <a:rPr lang="en-IN" sz="1600" b="0" dirty="0">
                    <a:solidFill>
                      <a:schemeClr val="tx1"/>
                    </a:solidFill>
                    <a:effectLst/>
                    <a:latin typeface="Times New Roman" panose="02020603050405020304" pitchFamily="18" charset="0"/>
                    <a:cs typeface="Times New Roman" panose="02020603050405020304" pitchFamily="18" charset="0"/>
                  </a:rPr>
                  <a:t>   - Inputs: Glucose kinetics state variables (</a:t>
                </a:r>
                <a:r>
                  <a:rPr lang="en-IN" sz="1600" b="0" dirty="0" err="1">
                    <a:solidFill>
                      <a:schemeClr val="tx1"/>
                    </a:solidFill>
                    <a:effectLst/>
                    <a:latin typeface="Times New Roman" panose="02020603050405020304" pitchFamily="18" charset="0"/>
                    <a:cs typeface="Times New Roman" panose="02020603050405020304" pitchFamily="18" charset="0"/>
                  </a:rPr>
                  <a:t>Gp</a:t>
                </a:r>
                <a:r>
                  <a:rPr lang="en-IN" sz="1600" b="0" dirty="0">
                    <a:solidFill>
                      <a:schemeClr val="tx1"/>
                    </a:solidFill>
                    <a:effectLst/>
                    <a:latin typeface="Times New Roman" panose="02020603050405020304" pitchFamily="18" charset="0"/>
                    <a:cs typeface="Times New Roman" panose="02020603050405020304" pitchFamily="18" charset="0"/>
                  </a:rPr>
                  <a:t>, X, IG), time (t), rate of appearance (Ra),              insulin level (</a:t>
                </a:r>
                <a14:m>
                  <m:oMath xmlns:m="http://schemas.openxmlformats.org/officeDocument/2006/math">
                    <m:sSub>
                      <m:sSubPr>
                        <m:ctrlPr>
                          <a:rPr lang="en-IN" sz="1600" i="1" smtClean="0">
                            <a:latin typeface="Cambria Math" panose="02040503050406030204" pitchFamily="18" charset="0"/>
                          </a:rPr>
                        </m:ctrlPr>
                      </m:sSubPr>
                      <m:e>
                        <m:r>
                          <a:rPr lang="en-IN" sz="1600" i="1">
                            <a:latin typeface="Cambria Math" panose="02040503050406030204" pitchFamily="18" charset="0"/>
                          </a:rPr>
                          <m:t>𝐼</m:t>
                        </m:r>
                      </m:e>
                      <m:sub>
                        <m:r>
                          <a:rPr lang="en-US" sz="1600" b="0" i="1" smtClean="0">
                            <a:latin typeface="Cambria Math" panose="02040503050406030204" pitchFamily="18" charset="0"/>
                          </a:rPr>
                          <m:t>𝑝</m:t>
                        </m:r>
                      </m:sub>
                    </m:sSub>
                  </m:oMath>
                </a14:m>
                <a:r>
                  <a:rPr lang="en-IN" sz="1600" b="0" dirty="0">
                    <a:solidFill>
                      <a:schemeClr val="tx1"/>
                    </a:solidFill>
                    <a:effectLst/>
                    <a:latin typeface="Times New Roman" panose="02020603050405020304" pitchFamily="18" charset="0"/>
                    <a:cs typeface="Times New Roman" panose="02020603050405020304" pitchFamily="18" charset="0"/>
                  </a:rPr>
                  <a:t>), and kinetics parameters.</a:t>
                </a:r>
              </a:p>
              <a:p>
                <a:r>
                  <a:rPr lang="en-IN" sz="1600" b="0" dirty="0">
                    <a:solidFill>
                      <a:schemeClr val="tx1"/>
                    </a:solidFill>
                    <a:effectLst/>
                    <a:latin typeface="Times New Roman" panose="02020603050405020304" pitchFamily="18" charset="0"/>
                    <a:cs typeface="Times New Roman" panose="02020603050405020304" pitchFamily="18" charset="0"/>
                  </a:rPr>
                  <a:t>   - Clamp glucose levels to prevent extreme values.</a:t>
                </a:r>
              </a:p>
              <a:p>
                <a:r>
                  <a:rPr lang="en-IN" sz="1600" b="0" dirty="0">
                    <a:solidFill>
                      <a:schemeClr val="tx1"/>
                    </a:solidFill>
                    <a:effectLst/>
                    <a:latin typeface="Times New Roman" panose="02020603050405020304" pitchFamily="18" charset="0"/>
                    <a:cs typeface="Times New Roman" panose="02020603050405020304" pitchFamily="18" charset="0"/>
                  </a:rPr>
                  <a:t>   - Compute derivatives of glucose states and return them.</a:t>
                </a:r>
              </a:p>
              <a:p>
                <a:endParaRPr lang="en-IN" sz="1600" dirty="0">
                  <a:solidFill>
                    <a:schemeClr val="tx1"/>
                  </a:solidFill>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4</a:t>
                </a:r>
                <a:r>
                  <a:rPr lang="en-IN" sz="1600" b="0" dirty="0">
                    <a:solidFill>
                      <a:schemeClr val="tx1"/>
                    </a:solidFill>
                    <a:effectLst/>
                    <a:latin typeface="Times New Roman" panose="02020603050405020304" pitchFamily="18" charset="0"/>
                    <a:cs typeface="Times New Roman" panose="02020603050405020304" pitchFamily="18" charset="0"/>
                  </a:rPr>
                  <a:t>. Define the combined system of equations function:</a:t>
                </a:r>
              </a:p>
              <a:p>
                <a:r>
                  <a:rPr lang="en-IN" sz="1600" b="0" dirty="0">
                    <a:solidFill>
                      <a:schemeClr val="tx1"/>
                    </a:solidFill>
                    <a:effectLst/>
                    <a:latin typeface="Times New Roman" panose="02020603050405020304" pitchFamily="18" charset="0"/>
                    <a:cs typeface="Times New Roman" panose="02020603050405020304" pitchFamily="18" charset="0"/>
                  </a:rPr>
                  <a:t>   - Inputs: Current state (</a:t>
                </a:r>
                <a14:m>
                  <m:oMath xmlns:m="http://schemas.openxmlformats.org/officeDocument/2006/math">
                    <m:sSub>
                      <m:sSubPr>
                        <m:ctrlPr>
                          <a:rPr lang="en-IN" sz="1600" i="1" smtClean="0">
                            <a:latin typeface="Cambria Math" panose="02040503050406030204" pitchFamily="18" charset="0"/>
                          </a:rPr>
                        </m:ctrlPr>
                      </m:sSubPr>
                      <m:e>
                        <m:r>
                          <a:rPr lang="en-IN" sz="1600" i="1">
                            <a:latin typeface="Cambria Math" panose="02040503050406030204" pitchFamily="18" charset="0"/>
                          </a:rPr>
                          <m:t>𝐼</m:t>
                        </m:r>
                      </m:e>
                      <m:sub>
                        <m:r>
                          <a:rPr lang="en-US" sz="1600" b="0" i="1" smtClean="0">
                            <a:latin typeface="Cambria Math" panose="02040503050406030204" pitchFamily="18" charset="0"/>
                          </a:rPr>
                          <m:t>𝑠𝑡𝑎𝑡𝑒</m:t>
                        </m:r>
                      </m:sub>
                    </m:sSub>
                  </m:oMath>
                </a14:m>
                <a:r>
                  <a:rPr lang="en-IN" sz="1600" b="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latin typeface="Cambria Math" panose="02040503050406030204" pitchFamily="18" charset="0"/>
                          </a:rPr>
                        </m:ctrlPr>
                      </m:sSubPr>
                      <m:e>
                        <m:r>
                          <a:rPr lang="en-US" sz="1600" b="0" i="1" smtClean="0">
                            <a:latin typeface="Cambria Math" panose="02040503050406030204" pitchFamily="18" charset="0"/>
                          </a:rPr>
                          <m:t>𝑄</m:t>
                        </m:r>
                      </m:e>
                      <m:sub>
                        <m:r>
                          <a:rPr lang="en-US" sz="1600" b="0" i="1" smtClean="0">
                            <a:latin typeface="Cambria Math" panose="02040503050406030204" pitchFamily="18" charset="0"/>
                          </a:rPr>
                          <m:t>𝑠𝑡𝑎𝑡𝑒</m:t>
                        </m:r>
                      </m:sub>
                    </m:sSub>
                  </m:oMath>
                </a14:m>
                <a:r>
                  <a:rPr lang="en-IN" sz="1600" b="0" dirty="0">
                    <a:solidFill>
                      <a:schemeClr val="tx1"/>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1600" i="1">
                            <a:latin typeface="Cambria Math" panose="02040503050406030204" pitchFamily="18" charset="0"/>
                          </a:rPr>
                        </m:ctrlPr>
                      </m:sSubPr>
                      <m:e>
                        <m:r>
                          <a:rPr lang="en-US" sz="1600" b="0" i="1" smtClean="0">
                            <a:latin typeface="Cambria Math" panose="02040503050406030204" pitchFamily="18" charset="0"/>
                          </a:rPr>
                          <m:t>𝐺</m:t>
                        </m:r>
                      </m:e>
                      <m:sub>
                        <m:r>
                          <a:rPr lang="en-US" sz="1600" b="0" i="1" smtClean="0">
                            <a:latin typeface="Cambria Math" panose="02040503050406030204" pitchFamily="18" charset="0"/>
                          </a:rPr>
                          <m:t>𝑠𝑡𝑎𝑡𝑒</m:t>
                        </m:r>
                      </m:sub>
                    </m:sSub>
                  </m:oMath>
                </a14:m>
                <a:r>
                  <a:rPr lang="en-IN" sz="1600" b="0" dirty="0">
                    <a:solidFill>
                      <a:schemeClr val="tx1"/>
                    </a:solidFill>
                    <a:effectLst/>
                    <a:latin typeface="Times New Roman" panose="02020603050405020304" pitchFamily="18" charset="0"/>
                    <a:cs typeface="Times New Roman" panose="02020603050405020304" pitchFamily="18" charset="0"/>
                  </a:rPr>
                  <a:t>), time (t), insulin input function, CHO input function, and parameters for insulin, glucose, and kinetics.</a:t>
                </a:r>
              </a:p>
              <a:p>
                <a:r>
                  <a:rPr lang="en-IN" sz="1600" b="0" dirty="0">
                    <a:solidFill>
                      <a:schemeClr val="tx1"/>
                    </a:solidFill>
                    <a:effectLst/>
                    <a:latin typeface="Times New Roman" panose="02020603050405020304" pitchFamily="18" charset="0"/>
                    <a:cs typeface="Times New Roman" panose="02020603050405020304" pitchFamily="18" charset="0"/>
                  </a:rPr>
                  <a:t>   - Call the insulin absorption, glucose absorption, and glucose-insulin kinetics functions.</a:t>
                </a:r>
              </a:p>
              <a:p>
                <a:r>
                  <a:rPr lang="en-IN" sz="1600" b="0" dirty="0">
                    <a:solidFill>
                      <a:schemeClr val="tx1"/>
                    </a:solidFill>
                    <a:effectLst/>
                    <a:latin typeface="Times New Roman" panose="02020603050405020304" pitchFamily="18" charset="0"/>
                    <a:cs typeface="Times New Roman" panose="02020603050405020304" pitchFamily="18" charset="0"/>
                  </a:rPr>
                  <a:t>   - Concatenate the results from all models and return them.</a:t>
                </a:r>
              </a:p>
            </p:txBody>
          </p:sp>
        </mc:Choice>
        <mc:Fallback xmlns="">
          <p:sp>
            <p:nvSpPr>
              <p:cNvPr id="4" name="Content Placeholder 4">
                <a:extLst>
                  <a:ext uri="{FF2B5EF4-FFF2-40B4-BE49-F238E27FC236}">
                    <a16:creationId xmlns:a16="http://schemas.microsoft.com/office/drawing/2014/main" id="{1D1ADEE6-3539-7D1E-DF5B-A8A1EE1FE7FE}"/>
                  </a:ext>
                </a:extLst>
              </p:cNvPr>
              <p:cNvSpPr txBox="1">
                <a:spLocks noRot="1" noChangeAspect="1" noMove="1" noResize="1" noEditPoints="1" noAdjustHandles="1" noChangeArrowheads="1" noChangeShapeType="1" noTextEdit="1"/>
              </p:cNvSpPr>
              <p:nvPr/>
            </p:nvSpPr>
            <p:spPr>
              <a:xfrm>
                <a:off x="511275" y="820738"/>
                <a:ext cx="8121445" cy="5767558"/>
              </a:xfrm>
              <a:prstGeom prst="rect">
                <a:avLst/>
              </a:prstGeom>
              <a:blipFill>
                <a:blip r:embed="rId5"/>
                <a:stretch>
                  <a:fillRect r="-1727"/>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167702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55</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dirty="0">
                <a:solidFill>
                  <a:schemeClr val="dk1"/>
                </a:solidFill>
                <a:latin typeface="Times New Roman"/>
                <a:ea typeface="Times New Roman"/>
                <a:cs typeface="Times New Roman"/>
                <a:sym typeface="Times New Roman"/>
              </a:rPr>
              <a:t>Pseudo Code</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4" name="Content Placeholder 4">
            <a:extLst>
              <a:ext uri="{FF2B5EF4-FFF2-40B4-BE49-F238E27FC236}">
                <a16:creationId xmlns:a16="http://schemas.microsoft.com/office/drawing/2014/main" id="{1D1ADEE6-3539-7D1E-DF5B-A8A1EE1FE7FE}"/>
              </a:ext>
            </a:extLst>
          </p:cNvPr>
          <p:cNvSpPr txBox="1">
            <a:spLocks noChangeArrowheads="1"/>
          </p:cNvSpPr>
          <p:nvPr/>
        </p:nvSpPr>
        <p:spPr>
          <a:xfrm>
            <a:off x="511275" y="820738"/>
            <a:ext cx="8121445" cy="57675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r>
              <a:rPr lang="en-IN" sz="1600" dirty="0">
                <a:solidFill>
                  <a:schemeClr val="tx1"/>
                </a:solidFill>
                <a:latin typeface="Times New Roman" panose="02020603050405020304" pitchFamily="18" charset="0"/>
                <a:cs typeface="Times New Roman" panose="02020603050405020304" pitchFamily="18" charset="0"/>
              </a:rPr>
              <a:t>5</a:t>
            </a:r>
            <a:r>
              <a:rPr lang="en-IN" sz="1600" b="0" dirty="0">
                <a:solidFill>
                  <a:schemeClr val="tx1"/>
                </a:solidFill>
                <a:effectLst/>
                <a:latin typeface="Times New Roman" panose="02020603050405020304" pitchFamily="18" charset="0"/>
                <a:cs typeface="Times New Roman" panose="02020603050405020304" pitchFamily="18" charset="0"/>
              </a:rPr>
              <a:t>. Define the insulin input function:</a:t>
            </a:r>
          </a:p>
          <a:p>
            <a:r>
              <a:rPr lang="en-IN" sz="1600" b="0" dirty="0">
                <a:solidFill>
                  <a:schemeClr val="tx1"/>
                </a:solidFill>
                <a:effectLst/>
                <a:latin typeface="Times New Roman" panose="02020603050405020304" pitchFamily="18" charset="0"/>
                <a:cs typeface="Times New Roman" panose="02020603050405020304" pitchFamily="18" charset="0"/>
              </a:rPr>
              <a:t>   - Calculate the total insulin input based on basal, </a:t>
            </a:r>
            <a:r>
              <a:rPr lang="en-IN" sz="1600" b="0" dirty="0" err="1">
                <a:solidFill>
                  <a:schemeClr val="tx1"/>
                </a:solidFill>
                <a:effectLst/>
                <a:latin typeface="Times New Roman" panose="02020603050405020304" pitchFamily="18" charset="0"/>
                <a:cs typeface="Times New Roman" panose="02020603050405020304" pitchFamily="18" charset="0"/>
              </a:rPr>
              <a:t>temp_basal</a:t>
            </a:r>
            <a:r>
              <a:rPr lang="en-IN" sz="1600" b="0" dirty="0">
                <a:solidFill>
                  <a:schemeClr val="tx1"/>
                </a:solidFill>
                <a:effectLst/>
                <a:latin typeface="Times New Roman" panose="02020603050405020304" pitchFamily="18" charset="0"/>
                <a:cs typeface="Times New Roman" panose="02020603050405020304" pitchFamily="18" charset="0"/>
              </a:rPr>
              <a:t>, and bolus data.</a:t>
            </a:r>
          </a:p>
          <a:p>
            <a:endParaRPr lang="en-IN" sz="1600" b="0" dirty="0">
              <a:solidFill>
                <a:schemeClr val="tx1"/>
              </a:solidFill>
              <a:effectLst/>
              <a:latin typeface="Times New Roman" panose="02020603050405020304" pitchFamily="18" charset="0"/>
              <a:cs typeface="Times New Roman" panose="02020603050405020304" pitchFamily="18" charset="0"/>
            </a:endParaRPr>
          </a:p>
          <a:p>
            <a:r>
              <a:rPr lang="en-IN" sz="1600" dirty="0">
                <a:solidFill>
                  <a:schemeClr val="tx1"/>
                </a:solidFill>
                <a:latin typeface="Times New Roman" panose="02020603050405020304" pitchFamily="18" charset="0"/>
                <a:cs typeface="Times New Roman" panose="02020603050405020304" pitchFamily="18" charset="0"/>
              </a:rPr>
              <a:t>6</a:t>
            </a:r>
            <a:r>
              <a:rPr lang="en-IN" sz="1600" b="0" dirty="0">
                <a:solidFill>
                  <a:schemeClr val="tx1"/>
                </a:solidFill>
                <a:effectLst/>
                <a:latin typeface="Times New Roman" panose="02020603050405020304" pitchFamily="18" charset="0"/>
                <a:cs typeface="Times New Roman" panose="02020603050405020304" pitchFamily="18" charset="0"/>
              </a:rPr>
              <a:t>. Define the carbohydrate intake function:</a:t>
            </a:r>
          </a:p>
          <a:p>
            <a:r>
              <a:rPr lang="en-IN" sz="1600" b="0" dirty="0">
                <a:solidFill>
                  <a:schemeClr val="tx1"/>
                </a:solidFill>
                <a:effectLst/>
                <a:latin typeface="Times New Roman" panose="02020603050405020304" pitchFamily="18" charset="0"/>
                <a:cs typeface="Times New Roman" panose="02020603050405020304" pitchFamily="18" charset="0"/>
              </a:rPr>
              <a:t>   - Calculate the total carbohydrate intake from meal data.</a:t>
            </a:r>
          </a:p>
          <a:p>
            <a:endParaRPr lang="en-IN" sz="1600" b="0" dirty="0">
              <a:solidFill>
                <a:schemeClr val="tx1"/>
              </a:solidFill>
              <a:effectLst/>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7</a:t>
            </a:r>
            <a:r>
              <a:rPr lang="en-US" sz="1600" b="0" dirty="0">
                <a:solidFill>
                  <a:schemeClr val="tx1"/>
                </a:solidFill>
                <a:effectLst/>
                <a:latin typeface="Times New Roman" panose="02020603050405020304" pitchFamily="18" charset="0"/>
                <a:cs typeface="Times New Roman" panose="02020603050405020304" pitchFamily="18" charset="0"/>
              </a:rPr>
              <a:t>. Define input functions for insulin and carbohydrate intake:</a:t>
            </a:r>
          </a:p>
          <a:p>
            <a:r>
              <a:rPr lang="en-US" sz="1600" b="0" dirty="0">
                <a:solidFill>
                  <a:schemeClr val="tx1"/>
                </a:solidFill>
                <a:effectLst/>
                <a:latin typeface="Times New Roman" panose="02020603050405020304" pitchFamily="18" charset="0"/>
                <a:cs typeface="Times New Roman" panose="02020603050405020304" pitchFamily="18" charset="0"/>
              </a:rPr>
              <a:t>    - Use Input data to define functions for insulin input and CHO input over time.</a:t>
            </a:r>
          </a:p>
          <a:p>
            <a:endParaRPr lang="en-US" sz="1600" b="0" dirty="0">
              <a:solidFill>
                <a:schemeClr val="tx1"/>
              </a:solidFill>
              <a:effectLst/>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8</a:t>
            </a:r>
            <a:r>
              <a:rPr lang="en-US" sz="1600" b="0" dirty="0">
                <a:solidFill>
                  <a:schemeClr val="tx1"/>
                </a:solidFill>
                <a:effectLst/>
                <a:latin typeface="Times New Roman" panose="02020603050405020304" pitchFamily="18" charset="0"/>
                <a:cs typeface="Times New Roman" panose="02020603050405020304" pitchFamily="18" charset="0"/>
              </a:rPr>
              <a:t>. Define parameter values for insulin, glucose absorption, and kinetics models.</a:t>
            </a: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9</a:t>
            </a:r>
            <a:r>
              <a:rPr lang="en-US" sz="1600" b="0" dirty="0">
                <a:solidFill>
                  <a:schemeClr val="tx1"/>
                </a:solidFill>
                <a:effectLst/>
                <a:latin typeface="Times New Roman" panose="02020603050405020304" pitchFamily="18" charset="0"/>
                <a:cs typeface="Times New Roman" panose="02020603050405020304" pitchFamily="18" charset="0"/>
              </a:rPr>
              <a:t>. Access the results from the ODE solver:</a:t>
            </a:r>
          </a:p>
          <a:p>
            <a:r>
              <a:rPr lang="en-US" sz="1600" b="0" dirty="0">
                <a:solidFill>
                  <a:schemeClr val="tx1"/>
                </a:solidFill>
                <a:effectLst/>
                <a:latin typeface="Times New Roman" panose="02020603050405020304" pitchFamily="18" charset="0"/>
                <a:cs typeface="Times New Roman" panose="02020603050405020304" pitchFamily="18" charset="0"/>
              </a:rPr>
              <a:t>    - Get the time vector and glucose levels from the solution.</a:t>
            </a:r>
          </a:p>
          <a:p>
            <a:endParaRPr lang="en-US" sz="1600" b="0" dirty="0">
              <a:solidFill>
                <a:schemeClr val="tx1"/>
              </a:solidFill>
              <a:effectLst/>
              <a:latin typeface="Times New Roman" panose="02020603050405020304" pitchFamily="18" charset="0"/>
              <a:cs typeface="Times New Roman" panose="02020603050405020304" pitchFamily="18" charset="0"/>
            </a:endParaRPr>
          </a:p>
          <a:p>
            <a:r>
              <a:rPr lang="en-US" sz="1600" b="0" dirty="0">
                <a:solidFill>
                  <a:schemeClr val="tx1"/>
                </a:solidFill>
                <a:effectLst/>
                <a:latin typeface="Times New Roman" panose="02020603050405020304" pitchFamily="18" charset="0"/>
                <a:cs typeface="Times New Roman" panose="02020603050405020304" pitchFamily="18" charset="0"/>
              </a:rPr>
              <a:t>    </a:t>
            </a:r>
            <a:endParaRPr lang="en-IN" sz="1600" b="0" dirty="0">
              <a:solidFill>
                <a:schemeClr val="tx1"/>
              </a:solidFill>
              <a:effectLst/>
              <a:latin typeface="Times New Roman" panose="02020603050405020304" pitchFamily="18" charset="0"/>
              <a:cs typeface="Times New Roman" panose="02020603050405020304" pitchFamily="18" charset="0"/>
            </a:endParaRPr>
          </a:p>
          <a:p>
            <a:endParaRPr lang="en-IN" sz="1600" b="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996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47FFD0"/>
                </a:solidFill>
                <a:latin typeface="Comic Sans MS"/>
                <a:ea typeface="Comic Sans MS"/>
                <a:cs typeface="Comic Sans MS"/>
                <a:sym typeface="Comic Sans MS"/>
              </a:rPr>
              <a:t>Department of Computer Science and Engineering </a:t>
            </a:r>
            <a:endParaRPr sz="1400" b="0" i="0" u="none" strike="noStrike" cap="none" dirty="0">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794327" y="536923"/>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dirty="0">
                <a:solidFill>
                  <a:schemeClr val="dk1"/>
                </a:solidFill>
                <a:latin typeface="Times New Roman"/>
                <a:ea typeface="Times New Roman"/>
                <a:cs typeface="Times New Roman"/>
                <a:sym typeface="Times New Roman"/>
              </a:rPr>
              <a:t>Partial Implementation</a:t>
            </a:r>
            <a:endParaRPr lang="en-US" sz="2800" b="1" i="0" u="none" strike="noStrike" cap="none" dirty="0">
              <a:solidFill>
                <a:schemeClr val="dk1"/>
              </a:solidFill>
              <a:latin typeface="Times New Roman"/>
              <a:ea typeface="Times New Roman"/>
              <a:cs typeface="Times New Roman"/>
              <a:sym typeface="Times New Roman"/>
            </a:endParaRP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671457"/>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r>
              <a:rPr lang="en-IN" altLang="en-US" sz="2400" b="1" dirty="0">
                <a:latin typeface="Times New Roman" panose="02020603050405020304" pitchFamily="18" charset="0"/>
                <a:cs typeface="Times New Roman" panose="02020603050405020304" pitchFamily="18" charset="0"/>
              </a:rPr>
              <a:t>    </a:t>
            </a:r>
            <a:endParaRPr lang="en-IN" altLang="en-US" sz="2400" dirty="0">
              <a:latin typeface="Times New Roman" panose="02020603050405020304" pitchFamily="18" charset="0"/>
              <a:cs typeface="Times New Roman" panose="02020603050405020304" pitchFamily="18" charset="0"/>
            </a:endParaRPr>
          </a:p>
        </p:txBody>
      </p:sp>
      <p:sp>
        <p:nvSpPr>
          <p:cNvPr id="4" name="Content Placeholder 4">
            <a:extLst>
              <a:ext uri="{FF2B5EF4-FFF2-40B4-BE49-F238E27FC236}">
                <a16:creationId xmlns:a16="http://schemas.microsoft.com/office/drawing/2014/main" id="{1D1ADEE6-3539-7D1E-DF5B-A8A1EE1FE7FE}"/>
              </a:ext>
            </a:extLst>
          </p:cNvPr>
          <p:cNvSpPr txBox="1">
            <a:spLocks noChangeArrowheads="1"/>
          </p:cNvSpPr>
          <p:nvPr/>
        </p:nvSpPr>
        <p:spPr>
          <a:xfrm>
            <a:off x="511240" y="938042"/>
            <a:ext cx="8121445" cy="4981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14300" indent="0">
              <a:lnSpc>
                <a:spcPct val="150000"/>
              </a:lnSpc>
              <a:spcBef>
                <a:spcPts val="360"/>
              </a:spcBef>
              <a:buClr>
                <a:schemeClr val="dk1"/>
              </a:buClr>
              <a:buSzPts val="1800"/>
              <a:buFont typeface="Times New Roman"/>
              <a:buNone/>
              <a:defRPr sz="3200">
                <a:solidFill>
                  <a:schemeClr val="dk1"/>
                </a:solidFill>
                <a:latin typeface="Times New Roman"/>
                <a:ea typeface="Times New Roman"/>
                <a:cs typeface="Times New Roman"/>
                <a:sym typeface="Times New Roman"/>
              </a:defRPr>
            </a:lvl1pPr>
            <a:lvl2pPr marL="914400" indent="-342900">
              <a:spcBef>
                <a:spcPts val="360"/>
              </a:spcBef>
              <a:buClr>
                <a:schemeClr val="dk1"/>
              </a:buClr>
              <a:buSzPts val="1800"/>
              <a:buFont typeface="Times New Roman"/>
              <a:buChar char="–"/>
              <a:defRPr sz="2800">
                <a:solidFill>
                  <a:schemeClr val="dk1"/>
                </a:solidFill>
                <a:latin typeface="Times New Roman"/>
                <a:ea typeface="Times New Roman"/>
                <a:cs typeface="Times New Roman"/>
                <a:sym typeface="Times New Roman"/>
              </a:defRPr>
            </a:lvl2pPr>
            <a:lvl3pPr marL="1371600" indent="-342900">
              <a:spcBef>
                <a:spcPts val="360"/>
              </a:spcBef>
              <a:buClr>
                <a:schemeClr val="dk1"/>
              </a:buClr>
              <a:buSzPts val="1800"/>
              <a:buFont typeface="Times New Roman"/>
              <a:buChar char="•"/>
              <a:defRPr sz="2400">
                <a:solidFill>
                  <a:schemeClr val="dk1"/>
                </a:solidFill>
                <a:latin typeface="Times New Roman"/>
                <a:ea typeface="Times New Roman"/>
                <a:cs typeface="Times New Roman"/>
                <a:sym typeface="Times New Roman"/>
              </a:defRPr>
            </a:lvl3pPr>
            <a:lvl4pPr marL="18288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4pPr>
            <a:lvl5pPr marL="2286000" indent="-342900">
              <a:spcBef>
                <a:spcPts val="360"/>
              </a:spcBef>
              <a:buClr>
                <a:schemeClr val="dk1"/>
              </a:buClr>
              <a:buSzPts val="1800"/>
              <a:buFont typeface="Times New Roman"/>
              <a:buChar char="»"/>
              <a:defRPr sz="2000">
                <a:solidFill>
                  <a:schemeClr val="dk1"/>
                </a:solidFill>
                <a:latin typeface="Times New Roman"/>
                <a:ea typeface="Times New Roman"/>
                <a:cs typeface="Times New Roman"/>
                <a:sym typeface="Times New Roman"/>
              </a:defRPr>
            </a:lvl5pPr>
            <a:lvl6pPr marL="27432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6pPr>
            <a:lvl7pPr marL="32004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7pPr>
            <a:lvl8pPr marL="36576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8pPr>
            <a:lvl9pPr marL="4114800" indent="-342900">
              <a:lnSpc>
                <a:spcPct val="90000"/>
              </a:lnSpc>
              <a:spcBef>
                <a:spcPts val="500"/>
              </a:spcBef>
              <a:buClr>
                <a:schemeClr val="dk1"/>
              </a:buClr>
              <a:buSzPts val="1800"/>
              <a:buChar char="•"/>
              <a:defRPr sz="1800">
                <a:solidFill>
                  <a:schemeClr val="dk1"/>
                </a:solidFill>
                <a:latin typeface="Times New Roman"/>
                <a:ea typeface="Times New Roman"/>
                <a:cs typeface="Times New Roman"/>
                <a:sym typeface="Times New Roman"/>
              </a:defRPr>
            </a:lvl9pPr>
          </a:lstStyle>
          <a:p>
            <a:endParaRPr lang="en-IN" sz="1600" b="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5DC875-E048-637A-A106-F4FCEFA2339B}"/>
              </a:ext>
            </a:extLst>
          </p:cNvPr>
          <p:cNvPicPr>
            <a:picLocks noChangeAspect="1"/>
          </p:cNvPicPr>
          <p:nvPr/>
        </p:nvPicPr>
        <p:blipFill>
          <a:blip r:embed="rId5"/>
          <a:stretch>
            <a:fillRect/>
          </a:stretch>
        </p:blipFill>
        <p:spPr>
          <a:xfrm>
            <a:off x="1645914" y="1234435"/>
            <a:ext cx="5852172" cy="4389129"/>
          </a:xfrm>
          <a:prstGeom prst="rect">
            <a:avLst/>
          </a:prstGeom>
        </p:spPr>
      </p:pic>
    </p:spTree>
    <p:extLst>
      <p:ext uri="{BB962C8B-B14F-4D97-AF65-F5344CB8AC3E}">
        <p14:creationId xmlns:p14="http://schemas.microsoft.com/office/powerpoint/2010/main" val="2347833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672772" y="733501"/>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Dataset Details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336492"/>
            <a:ext cx="8818661" cy="50849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buFontTx/>
              <a:buNone/>
              <a:tabLst>
                <a:tab pos="520700" algn="l"/>
              </a:tabLst>
            </a:pPr>
            <a:r>
              <a:rPr lang="nb-NO" sz="1800" b="1" dirty="0">
                <a:latin typeface="Times New Roman" panose="02020603050405020304" pitchFamily="18" charset="0"/>
                <a:cs typeface="Times New Roman" panose="02020603050405020304" pitchFamily="18" charset="0"/>
              </a:rPr>
              <a:t>Name:Ohio Type 1 Diabetes Mellitus</a:t>
            </a:r>
            <a:r>
              <a:rPr lang="nb-NO" sz="1800" b="1" dirty="0">
                <a:solidFill>
                  <a:schemeClr val="tx1"/>
                </a:solidFill>
                <a:latin typeface="Times New Roman" panose="02020603050405020304" pitchFamily="18" charset="0"/>
                <a:cs typeface="Times New Roman" panose="02020603050405020304" pitchFamily="18" charset="0"/>
              </a:rPr>
              <a:t>(</a:t>
            </a:r>
            <a:r>
              <a:rPr lang="nb-NO" sz="1800" b="1" i="1" dirty="0">
                <a:solidFill>
                  <a:schemeClr val="accent2"/>
                </a:solidFill>
                <a:latin typeface="Times New Roman" panose="02020603050405020304" pitchFamily="18" charset="0"/>
                <a:cs typeface="Times New Roman" panose="02020603050405020304" pitchFamily="18" charset="0"/>
              </a:rPr>
              <a:t>https://www.kaggle.com/datasets/ryanmouton/ohiot1dm</a:t>
            </a:r>
            <a:r>
              <a:rPr lang="nb-NO" sz="1800" b="1" i="1" dirty="0">
                <a:solidFill>
                  <a:schemeClr val="tx1"/>
                </a:solidFill>
                <a:latin typeface="Times New Roman" panose="02020603050405020304" pitchFamily="18" charset="0"/>
                <a:cs typeface="Times New Roman" panose="02020603050405020304" pitchFamily="18" charset="0"/>
              </a:rPr>
              <a:t>)</a:t>
            </a:r>
            <a:r>
              <a:rPr lang="nb-NO" sz="1800" b="1" dirty="0">
                <a:latin typeface="Times New Roman" panose="02020603050405020304" pitchFamily="18" charset="0"/>
                <a:cs typeface="Times New Roman" panose="02020603050405020304" pitchFamily="18" charset="0"/>
              </a:rPr>
              <a:t> (</a:t>
            </a:r>
            <a:r>
              <a:rPr lang="nb-NO" sz="1800" b="1" i="1" dirty="0">
                <a:solidFill>
                  <a:schemeClr val="accent6"/>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http://smarthealth.cs.ohio.edu/OhioT1DMdataset.html</a:t>
            </a:r>
            <a:r>
              <a:rPr lang="nb-NO" sz="1800" b="1" dirty="0">
                <a:latin typeface="Times New Roman" panose="02020603050405020304" pitchFamily="18" charset="0"/>
                <a:cs typeface="Times New Roman" panose="02020603050405020304" pitchFamily="18" charset="0"/>
              </a:rPr>
              <a:t>)</a:t>
            </a:r>
          </a:p>
          <a:p>
            <a:pPr algn="just">
              <a:spcBef>
                <a:spcPct val="0"/>
              </a:spcBef>
              <a:tabLst>
                <a:tab pos="520700" algn="l"/>
              </a:tabLst>
            </a:pPr>
            <a:r>
              <a:rPr lang="nb-NO" sz="1800" b="1" dirty="0">
                <a:latin typeface="Times New Roman" panose="02020603050405020304" pitchFamily="18" charset="0"/>
                <a:cs typeface="Times New Roman" panose="02020603050405020304" pitchFamily="18" charset="0"/>
              </a:rPr>
              <a:t>Reference:</a:t>
            </a:r>
            <a:r>
              <a:rPr lang="en-IN" sz="1800" dirty="0">
                <a:latin typeface="Times New Roman" panose="02020603050405020304" pitchFamily="18" charset="0"/>
                <a:cs typeface="Times New Roman" panose="02020603050405020304" pitchFamily="18" charset="0"/>
              </a:rPr>
              <a:t>OhioT1DM Dataset, “</a:t>
            </a:r>
            <a:r>
              <a:rPr lang="en-IN" sz="1800" b="1" dirty="0">
                <a:latin typeface="Times New Roman" panose="02020603050405020304" pitchFamily="18" charset="0"/>
                <a:cs typeface="Times New Roman" panose="02020603050405020304" pitchFamily="18" charset="0"/>
              </a:rPr>
              <a:t>The OhioT1DM Dataset for Blood Glucose Level Prediction: Update 2020</a:t>
            </a:r>
            <a:r>
              <a:rPr lang="en-IN" sz="1800" dirty="0">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Description:</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contains patient information for Type 1 Diabetes Mellitus, specifically focusing on glucose levels and insulin types. The data is stored in an XML format, providing structured and timestamped glucose readings.</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Key Components of the Dataset: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1)Patient Details: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ID(Integer):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Unique identifier for each patient (e.g., 559).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Weight(Float/Integer):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weight of the patient in kilograms (e.g., 99).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Insulin Type(String):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Type of insulin used by the patient (e.g.,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Novalog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2)Glucose Level Readings: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Timestamp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DateTime</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Date and time when the glucose level was recorded (e.g., 18-01-2022 00:01:00).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Value(Double):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recorded glucose level at that specific timestamp (e.g., 179).</a:t>
            </a:r>
          </a:p>
        </p:txBody>
      </p:sp>
    </p:spTree>
    <p:extLst>
      <p:ext uri="{BB962C8B-B14F-4D97-AF65-F5344CB8AC3E}">
        <p14:creationId xmlns:p14="http://schemas.microsoft.com/office/powerpoint/2010/main" val="1759435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672772" y="733501"/>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Dataset Details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205127" y="1256681"/>
            <a:ext cx="8938873" cy="52245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t> 3.</a:t>
            </a:r>
            <a:r>
              <a:rPr lang="en-US" sz="1800" b="1" dirty="0">
                <a:latin typeface="Times New Roman" panose="02020603050405020304" pitchFamily="18" charset="0"/>
                <a:cs typeface="Times New Roman" panose="02020603050405020304" pitchFamily="18" charset="0"/>
              </a:rPr>
              <a:t>Finger </a:t>
            </a:r>
            <a:r>
              <a:rPr lang="en-US" sz="1800" b="1" dirty="0" err="1">
                <a:latin typeface="Times New Roman" panose="02020603050405020304" pitchFamily="18" charset="0"/>
                <a:cs typeface="Times New Roman" panose="02020603050405020304" pitchFamily="18" charset="0"/>
              </a:rPr>
              <a:t>Stick</a:t>
            </a:r>
            <a:r>
              <a:rPr lang="en-US" sz="1600" b="1" dirty="0" err="1"/>
              <a:t>:</a:t>
            </a:r>
            <a:r>
              <a:rPr lang="en-US" sz="1800" dirty="0" err="1">
                <a:latin typeface="Times New Roman" panose="02020603050405020304" pitchFamily="18" charset="0"/>
                <a:cs typeface="Times New Roman" panose="02020603050405020304" pitchFamily="18" charset="0"/>
              </a:rPr>
              <a:t>Blood</a:t>
            </a:r>
            <a:r>
              <a:rPr lang="en-US" sz="1800" dirty="0">
                <a:latin typeface="Times New Roman" panose="02020603050405020304" pitchFamily="18" charset="0"/>
                <a:cs typeface="Times New Roman" panose="02020603050405020304" pitchFamily="18" charset="0"/>
              </a:rPr>
              <a:t> glucose values obtained through self-monitoring by the patient.</a:t>
            </a:r>
          </a:p>
          <a:p>
            <a:endParaRPr lang="en-US" sz="1600" dirty="0"/>
          </a:p>
          <a:p>
            <a:r>
              <a:rPr lang="en-US" sz="1600" dirty="0"/>
              <a:t> 4.</a:t>
            </a:r>
            <a:r>
              <a:rPr lang="en-US" sz="1600" b="1" dirty="0"/>
              <a:t> </a:t>
            </a:r>
            <a:r>
              <a:rPr lang="en-US" sz="1800" b="1" dirty="0" err="1">
                <a:latin typeface="Times New Roman" panose="02020603050405020304" pitchFamily="18" charset="0"/>
                <a:cs typeface="Times New Roman" panose="02020603050405020304" pitchFamily="18" charset="0"/>
              </a:rPr>
              <a:t>Basal</a:t>
            </a:r>
            <a:r>
              <a:rPr lang="en-US" sz="1600" b="1" dirty="0" err="1"/>
              <a:t>:</a:t>
            </a:r>
            <a:r>
              <a:rPr lang="en-US" sz="1800" dirty="0" err="1">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basal insulin rate is continuously infused from the specified timestamp 𝑡𝑠​  until a new rate is set.</a:t>
            </a:r>
          </a:p>
          <a:p>
            <a:endParaRPr lang="en-US" sz="1600" dirty="0"/>
          </a:p>
          <a:p>
            <a:r>
              <a:rPr lang="en-US" sz="1600" dirty="0"/>
              <a:t> 5. </a:t>
            </a:r>
            <a:r>
              <a:rPr lang="en-US" sz="1800" b="1" dirty="0">
                <a:latin typeface="Times New Roman" panose="02020603050405020304" pitchFamily="18" charset="0"/>
                <a:cs typeface="Times New Roman" panose="02020603050405020304" pitchFamily="18" charset="0"/>
              </a:rPr>
              <a:t>Temp </a:t>
            </a:r>
            <a:r>
              <a:rPr lang="en-US" sz="1800" b="1" dirty="0" err="1">
                <a:latin typeface="Times New Roman" panose="02020603050405020304" pitchFamily="18" charset="0"/>
                <a:cs typeface="Times New Roman" panose="02020603050405020304" pitchFamily="18" charset="0"/>
              </a:rPr>
              <a:t>Basal</a:t>
            </a:r>
            <a:r>
              <a:rPr lang="en-US" sz="1600" b="1" dirty="0" err="1"/>
              <a:t>:</a:t>
            </a:r>
            <a:r>
              <a:rPr lang="en-US" sz="1800" dirty="0" err="1">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temporary basal insulin rate replaces the normal basal rate. A value of 0 indicates suspended insulin flow. At the end of the temp basal, the rate returns to normal.</a:t>
            </a:r>
          </a:p>
          <a:p>
            <a:endParaRPr lang="en-US" sz="1800" dirty="0">
              <a:latin typeface="Times New Roman" panose="02020603050405020304" pitchFamily="18" charset="0"/>
              <a:cs typeface="Times New Roman" panose="02020603050405020304" pitchFamily="18" charset="0"/>
            </a:endParaRPr>
          </a:p>
          <a:p>
            <a:r>
              <a:rPr lang="en-US" sz="1600" dirty="0"/>
              <a:t> 6. </a:t>
            </a:r>
            <a:r>
              <a:rPr lang="en-US" sz="1800" b="1" dirty="0" err="1">
                <a:latin typeface="Times New Roman" panose="02020603050405020304" pitchFamily="18" charset="0"/>
                <a:cs typeface="Times New Roman" panose="02020603050405020304" pitchFamily="18" charset="0"/>
              </a:rPr>
              <a:t>Bolus</a:t>
            </a:r>
            <a:r>
              <a:rPr lang="en-US" sz="1600" b="1" dirty="0" err="1"/>
              <a:t>:</a:t>
            </a:r>
            <a:r>
              <a:rPr lang="en-US" sz="1800" dirty="0" err="1">
                <a:latin typeface="Times New Roman" panose="02020603050405020304" pitchFamily="18" charset="0"/>
                <a:cs typeface="Times New Roman" panose="02020603050405020304" pitchFamily="18" charset="0"/>
              </a:rPr>
              <a:t>Insulin</a:t>
            </a:r>
            <a:r>
              <a:rPr lang="en-US" sz="1800" dirty="0">
                <a:latin typeface="Times New Roman" panose="02020603050405020304" pitchFamily="18" charset="0"/>
                <a:cs typeface="Times New Roman" panose="02020603050405020304" pitchFamily="18" charset="0"/>
              </a:rPr>
              <a:t> delivered to the patient, typically before meals or during hyperglycemia. The normal bolus delivers all insulin at once, while other types can spread the dose over the period between 𝑡𝑠 begin and 𝑡s​ end</a:t>
            </a:r>
            <a:r>
              <a:rPr lang="en-US" sz="1600" dirty="0"/>
              <a:t>.</a:t>
            </a:r>
          </a:p>
          <a:p>
            <a:endParaRPr lang="en-US" sz="1600" dirty="0"/>
          </a:p>
          <a:p>
            <a:r>
              <a:rPr lang="en-US" sz="1600" dirty="0"/>
              <a:t> 7. </a:t>
            </a:r>
            <a:r>
              <a:rPr lang="en-US" sz="1800" b="1" dirty="0" err="1">
                <a:latin typeface="Times New Roman" panose="02020603050405020304" pitchFamily="18" charset="0"/>
                <a:cs typeface="Times New Roman" panose="02020603050405020304" pitchFamily="18" charset="0"/>
              </a:rPr>
              <a:t>Meal:</a:t>
            </a:r>
            <a:r>
              <a:rPr lang="en-US" sz="1800" dirty="0" err="1">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self-reported time and type of a meal, plus the patient’s carbohydrate estimate for the meal. </a:t>
            </a:r>
          </a:p>
          <a:p>
            <a:endParaRPr lang="en-US" sz="1600" dirty="0"/>
          </a:p>
          <a:p>
            <a:r>
              <a:rPr lang="en-US" sz="1600" dirty="0"/>
              <a:t> 8.</a:t>
            </a:r>
            <a:r>
              <a:rPr lang="en-US" sz="1600" b="1" dirty="0"/>
              <a:t> </a:t>
            </a:r>
            <a:r>
              <a:rPr lang="en-US" sz="1800" b="1" dirty="0" err="1">
                <a:latin typeface="Times New Roman" panose="02020603050405020304" pitchFamily="18" charset="0"/>
                <a:cs typeface="Times New Roman" panose="02020603050405020304" pitchFamily="18" charset="0"/>
              </a:rPr>
              <a:t>Sleep</a:t>
            </a:r>
            <a:r>
              <a:rPr lang="en-US" sz="1600" b="1" dirty="0" err="1"/>
              <a:t>:</a:t>
            </a:r>
            <a:r>
              <a:rPr lang="en-US" sz="1800" dirty="0" err="1">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times of self-reported sleep, plus the patient’s subjective assessment of sleep quality: 1 for Poor; 2 for Fair; 3 for Good.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Followed by Work, stressors, illness, exercise, basis heart rate ,basis </a:t>
            </a:r>
            <a:r>
              <a:rPr lang="en-US" sz="1600" dirty="0" err="1">
                <a:latin typeface="Times New Roman" panose="02020603050405020304" pitchFamily="18" charset="0"/>
                <a:cs typeface="Times New Roman" panose="02020603050405020304" pitchFamily="18" charset="0"/>
              </a:rPr>
              <a:t>gsr</a:t>
            </a:r>
            <a:r>
              <a:rPr lang="en-US" sz="1600" dirty="0">
                <a:latin typeface="Times New Roman" panose="02020603050405020304" pitchFamily="18" charset="0"/>
                <a:cs typeface="Times New Roman" panose="02020603050405020304" pitchFamily="18" charset="0"/>
              </a:rPr>
              <a:t> ,basis skin and air temperature, basis steps, basis sleep and acceleration.</a:t>
            </a:r>
          </a:p>
        </p:txBody>
      </p:sp>
    </p:spTree>
    <p:extLst>
      <p:ext uri="{BB962C8B-B14F-4D97-AF65-F5344CB8AC3E}">
        <p14:creationId xmlns:p14="http://schemas.microsoft.com/office/powerpoint/2010/main" val="2876993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59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672772" y="733501"/>
            <a:ext cx="555534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Working Environment</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794867A-E1E5-EC1D-FF62-66C34B325C5A}"/>
              </a:ext>
            </a:extLst>
          </p:cNvPr>
          <p:cNvSpPr txBox="1"/>
          <p:nvPr/>
        </p:nvSpPr>
        <p:spPr>
          <a:xfrm>
            <a:off x="221273" y="1256681"/>
            <a:ext cx="8522677" cy="587853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1.Software Tools:</a:t>
            </a:r>
          </a:p>
          <a:p>
            <a:pPr lvl="8"/>
            <a:r>
              <a:rPr lang="en-US" sz="2000" b="1" dirty="0">
                <a:latin typeface="Times New Roman" panose="02020603050405020304" pitchFamily="18" charset="0"/>
                <a:cs typeface="Times New Roman" panose="02020603050405020304" pitchFamily="18" charset="0"/>
              </a:rPr>
              <a:t>	Data Management and Analysis and Visualization:</a:t>
            </a:r>
          </a:p>
          <a:p>
            <a:r>
              <a:rPr lang="en-US" sz="2000" b="1" dirty="0">
                <a:latin typeface="Times New Roman" panose="02020603050405020304" pitchFamily="18" charset="0"/>
                <a:cs typeface="Times New Roman" panose="02020603050405020304" pitchFamily="18" charset="0"/>
              </a:rPr>
              <a:t>		Python Programming</a:t>
            </a:r>
          </a:p>
          <a:p>
            <a:r>
              <a:rPr lang="en-US" sz="2000" b="1" dirty="0">
                <a:latin typeface="Times New Roman" panose="02020603050405020304" pitchFamily="18" charset="0"/>
                <a:cs typeface="Times New Roman" panose="02020603050405020304" pitchFamily="18" charset="0"/>
              </a:rPr>
              <a:t>			Libraries</a:t>
            </a:r>
            <a:r>
              <a:rPr lang="en-US" sz="2000" b="1"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NumPy,MatPlotlib,Pandas,Tensorflow</a:t>
            </a:r>
            <a:r>
              <a:rPr lang="en-US" sz="2000" b="1"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	Integrated Development Environment (IDE):</a:t>
            </a: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Jupyter</a:t>
            </a:r>
            <a:r>
              <a:rPr lang="en-US" sz="2000" dirty="0">
                <a:latin typeface="Times New Roman" panose="02020603050405020304" pitchFamily="18" charset="0"/>
                <a:cs typeface="Times New Roman" panose="02020603050405020304" pitchFamily="18" charset="0"/>
                <a:sym typeface="Wingdings" panose="05000000000000000000" pitchFamily="2" charset="2"/>
              </a:rPr>
              <a:t> Notebook or Google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Colab</a:t>
            </a:r>
            <a:r>
              <a:rPr lang="en-US" sz="2000" dirty="0">
                <a:latin typeface="Times New Roman" panose="02020603050405020304" pitchFamily="18" charset="0"/>
                <a:cs typeface="Times New Roman" panose="02020603050405020304" pitchFamily="18" charset="0"/>
                <a:sym typeface="Wingdings" panose="05000000000000000000" pitchFamily="2" charset="2"/>
              </a:rPr>
              <a:t> or Visual Studio Code.</a:t>
            </a:r>
          </a:p>
          <a:p>
            <a:endParaRPr lang="en-US" sz="2000" b="1" dirty="0">
              <a:latin typeface="Times New Roman" panose="02020603050405020304" pitchFamily="18" charset="0"/>
              <a:cs typeface="Times New Roman" panose="02020603050405020304" pitchFamily="18" charset="0"/>
              <a:sym typeface="Wingdings" panose="05000000000000000000" pitchFamily="2" charset="2"/>
            </a:endParaRP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2.Hardware </a:t>
            </a:r>
            <a:r>
              <a:rPr lang="en-IN" sz="2000" b="1" dirty="0">
                <a:latin typeface="Times New Roman" panose="02020603050405020304" pitchFamily="18" charset="0"/>
                <a:cs typeface="Times New Roman" panose="02020603050405020304" pitchFamily="18" charset="0"/>
                <a:sym typeface="Wingdings" panose="05000000000000000000" pitchFamily="2" charset="2"/>
              </a:rPr>
              <a:t>Requirements:</a:t>
            </a:r>
            <a:endParaRPr lang="en-US" sz="2000" b="1" dirty="0">
              <a:latin typeface="Times New Roman" panose="02020603050405020304" pitchFamily="18" charset="0"/>
              <a:cs typeface="Times New Roman" panose="02020603050405020304" pitchFamily="18" charset="0"/>
              <a:sym typeface="Wingdings" panose="05000000000000000000" pitchFamily="2" charset="2"/>
            </a:endParaRP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	</a:t>
            </a:r>
            <a:r>
              <a:rPr lang="en-US" sz="2000" b="1" dirty="0" err="1">
                <a:latin typeface="Times New Roman" panose="02020603050405020304" pitchFamily="18" charset="0"/>
                <a:cs typeface="Times New Roman" panose="02020603050405020304" pitchFamily="18" charset="0"/>
                <a:sym typeface="Wingdings" panose="05000000000000000000" pitchFamily="2" charset="2"/>
              </a:rPr>
              <a:t>Processor:</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Intel</a:t>
            </a:r>
            <a:r>
              <a:rPr lang="en-US" sz="2000" dirty="0">
                <a:latin typeface="Times New Roman" panose="02020603050405020304" pitchFamily="18" charset="0"/>
                <a:cs typeface="Times New Roman" panose="02020603050405020304" pitchFamily="18" charset="0"/>
                <a:sym typeface="Wingdings" panose="05000000000000000000" pitchFamily="2" charset="2"/>
              </a:rPr>
              <a:t> i5 or Similar</a:t>
            </a: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	RAM:</a:t>
            </a:r>
            <a:r>
              <a:rPr lang="en-US" sz="2000" dirty="0">
                <a:latin typeface="Times New Roman" panose="02020603050405020304" pitchFamily="18" charset="0"/>
                <a:cs typeface="Times New Roman" panose="02020603050405020304" pitchFamily="18" charset="0"/>
                <a:sym typeface="Wingdings" panose="05000000000000000000" pitchFamily="2" charset="2"/>
              </a:rPr>
              <a:t>8GB or more</a:t>
            </a:r>
          </a:p>
          <a:p>
            <a:pPr marR="0" lvl="4" algn="l" defTabSz="914400" rtl="0" eaLnBrk="1" fontAlgn="auto" latinLnBrk="0" hangingPunct="1">
              <a:lnSpc>
                <a:spcPct val="100000"/>
              </a:lnSpc>
              <a:spcBef>
                <a:spcPts val="0"/>
              </a:spcBef>
              <a:spcAft>
                <a:spcPts val="0"/>
              </a:spcAft>
              <a:buClr>
                <a:srgbClr val="000000"/>
              </a:buClr>
              <a:buSzTx/>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Wingdings" panose="05000000000000000000" pitchFamily="2" charset="2"/>
              </a:rPr>
              <a:t>	</a:t>
            </a:r>
            <a:r>
              <a:rPr kumimoji="0" lang="en-IN"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GPU: </a:t>
            </a:r>
            <a:r>
              <a:rPr kumimoji="0" lang="en-IN" sz="20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NVIDIA GTX 1050 / Intel® Iris® Xe Graphics  </a:t>
            </a:r>
          </a:p>
          <a:p>
            <a:pPr marR="0" lvl="4" algn="l" defTabSz="914400" rtl="0" eaLnBrk="1" fontAlgn="auto" latinLnBrk="0" hangingPunct="1">
              <a:lnSpc>
                <a:spcPct val="100000"/>
              </a:lnSpc>
              <a:spcBef>
                <a:spcPts val="0"/>
              </a:spcBef>
              <a:spcAft>
                <a:spcPts val="0"/>
              </a:spcAft>
              <a:buClr>
                <a:srgbClr val="000000"/>
              </a:buClr>
              <a:buSzTx/>
              <a:tabLst/>
              <a:defRPr/>
            </a:pPr>
            <a:r>
              <a:rPr kumimoji="0" lang="en-IN"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Storage: </a:t>
            </a:r>
            <a:r>
              <a:rPr kumimoji="0" lang="en-IN" sz="20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SSD with at least 256 GB of space</a:t>
            </a:r>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3.Environmental Setup:</a:t>
            </a:r>
          </a:p>
          <a:p>
            <a:r>
              <a:rPr lang="en-US" sz="2000" b="1" dirty="0">
                <a:latin typeface="Times New Roman" panose="02020603050405020304" pitchFamily="18" charset="0"/>
                <a:cs typeface="Times New Roman" panose="02020603050405020304" pitchFamily="18" charset="0"/>
                <a:sym typeface="Wingdings" panose="05000000000000000000" pitchFamily="2" charset="2"/>
              </a:rPr>
              <a:t>	Operating </a:t>
            </a:r>
            <a:r>
              <a:rPr lang="en-US" sz="2000" b="1" dirty="0" err="1">
                <a:latin typeface="Times New Roman" panose="02020603050405020304" pitchFamily="18" charset="0"/>
                <a:cs typeface="Times New Roman" panose="02020603050405020304" pitchFamily="18" charset="0"/>
                <a:sym typeface="Wingdings" panose="05000000000000000000" pitchFamily="2" charset="2"/>
              </a:rPr>
              <a:t>System:</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Windows</a:t>
            </a:r>
            <a:r>
              <a:rPr lang="en-US" sz="2000" dirty="0">
                <a:latin typeface="Times New Roman" panose="02020603050405020304" pitchFamily="18" charset="0"/>
                <a:cs typeface="Times New Roman" panose="02020603050405020304" pitchFamily="18" charset="0"/>
                <a:sym typeface="Wingdings" panose="05000000000000000000" pitchFamily="2" charset="2"/>
              </a:rPr>
              <a:t> 10/11, macOS, or Linux (e.g., Ubuntu).</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Version Control:</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GitHub:</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managing changes to your code.</a:t>
            </a:r>
            <a:r>
              <a:rPr lang="en-US" sz="1800" b="1" dirty="0"/>
              <a:t>	</a:t>
            </a:r>
            <a:endParaRPr lang="en-IN" sz="1800" b="1" dirty="0"/>
          </a:p>
          <a:p>
            <a:r>
              <a:rPr lang="en-IN" sz="1800" b="1" dirty="0"/>
              <a:t>	</a:t>
            </a:r>
          </a:p>
          <a:p>
            <a:r>
              <a:rPr lang="en-IN" sz="1800" b="1" dirty="0"/>
              <a:t>	</a:t>
            </a:r>
            <a:endParaRPr lang="en-US" sz="1800" b="1" dirty="0"/>
          </a:p>
        </p:txBody>
      </p:sp>
    </p:spTree>
    <p:extLst>
      <p:ext uri="{BB962C8B-B14F-4D97-AF65-F5344CB8AC3E}">
        <p14:creationId xmlns:p14="http://schemas.microsoft.com/office/powerpoint/2010/main" val="237170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273300" y="788510"/>
            <a:ext cx="520568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Base Paper</a:t>
            </a: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5"/>
            <a:ext cx="8961438" cy="46877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defRPr/>
            </a:pPr>
            <a:r>
              <a:rPr lang="en-US" altLang="en-US" sz="2000" dirty="0">
                <a:solidFill>
                  <a:srgbClr val="FF0000"/>
                </a:solidFill>
                <a:latin typeface="Times New Roman" panose="02020603050405020304" pitchFamily="18" charset="0"/>
                <a:cs typeface="Times New Roman" panose="02020603050405020304" pitchFamily="18" charset="0"/>
              </a:rPr>
              <a:t>Giacomo </a:t>
            </a:r>
            <a:r>
              <a:rPr lang="en-US" altLang="en-US" sz="2000" dirty="0" err="1">
                <a:solidFill>
                  <a:srgbClr val="FF0000"/>
                </a:solidFill>
                <a:latin typeface="Times New Roman" panose="02020603050405020304" pitchFamily="18" charset="0"/>
                <a:cs typeface="Times New Roman" panose="02020603050405020304" pitchFamily="18" charset="0"/>
              </a:rPr>
              <a:t>Cappon</a:t>
            </a:r>
            <a:r>
              <a:rPr lang="en-US" altLang="en-US" sz="2000" dirty="0">
                <a:solidFill>
                  <a:srgbClr val="FF0000"/>
                </a:solidFill>
                <a:latin typeface="Times New Roman" panose="02020603050405020304" pitchFamily="18" charset="0"/>
                <a:cs typeface="Times New Roman" panose="02020603050405020304" pitchFamily="18" charset="0"/>
              </a:rPr>
              <a:t> </a:t>
            </a:r>
            <a:r>
              <a:rPr lang="en-US" altLang="en-US" sz="2000" i="1" dirty="0">
                <a:solidFill>
                  <a:schemeClr val="tx1"/>
                </a:solidFill>
                <a:latin typeface="Times New Roman" panose="02020603050405020304" pitchFamily="18" charset="0"/>
                <a:cs typeface="Times New Roman" panose="02020603050405020304" pitchFamily="18" charset="0"/>
              </a:rPr>
              <a:t>et al </a:t>
            </a:r>
            <a:r>
              <a:rPr lang="en-US" altLang="en-US" sz="2000" dirty="0">
                <a:solidFill>
                  <a:srgbClr val="FF0000"/>
                </a:solidFill>
                <a:latin typeface="Times New Roman" panose="02020603050405020304" pitchFamily="18" charset="0"/>
                <a:cs typeface="Times New Roman" panose="02020603050405020304" pitchFamily="18" charset="0"/>
              </a:rPr>
              <a:t>(2023) </a:t>
            </a:r>
            <a:r>
              <a:rPr lang="en-US" altLang="en-US" sz="2000" dirty="0">
                <a:solidFill>
                  <a:schemeClr val="tx1"/>
                </a:solidFill>
                <a:latin typeface="Times New Roman" panose="02020603050405020304" pitchFamily="18" charset="0"/>
                <a:cs typeface="Times New Roman" panose="02020603050405020304" pitchFamily="18" charset="0"/>
              </a:rPr>
              <a:t>performed a study </a:t>
            </a:r>
            <a:r>
              <a:rPr lang="en-US" altLang="en-US" sz="2000" dirty="0" err="1">
                <a:solidFill>
                  <a:schemeClr val="tx1"/>
                </a:solidFill>
                <a:latin typeface="Times New Roman" panose="02020603050405020304" pitchFamily="18" charset="0"/>
                <a:cs typeface="Times New Roman" panose="02020603050405020304" pitchFamily="18" charset="0"/>
              </a:rPr>
              <a:t>on,“</a:t>
            </a:r>
            <a:r>
              <a:rPr lang="en-US" altLang="en-US" sz="2000" b="1" dirty="0" err="1">
                <a:solidFill>
                  <a:schemeClr val="tx1"/>
                </a:solidFill>
                <a:latin typeface="Times New Roman" panose="02020603050405020304" pitchFamily="18" charset="0"/>
                <a:cs typeface="Times New Roman" panose="02020603050405020304" pitchFamily="18" charset="0"/>
              </a:rPr>
              <a:t>Individualized</a:t>
            </a:r>
            <a:r>
              <a:rPr lang="en-US" altLang="en-US" sz="2000" b="1" dirty="0">
                <a:solidFill>
                  <a:schemeClr val="tx1"/>
                </a:solidFill>
                <a:latin typeface="Times New Roman" panose="02020603050405020304" pitchFamily="18" charset="0"/>
                <a:cs typeface="Times New Roman" panose="02020603050405020304" pitchFamily="18" charset="0"/>
              </a:rPr>
              <a:t> Models for Glucose Prediction in Type 1 Diabetes: Comparing Black-Box Approaches to a Physiological White-Box One</a:t>
            </a:r>
            <a:r>
              <a:rPr lang="en-US" altLang="en-US" sz="2000" dirty="0">
                <a:solidFill>
                  <a:schemeClr val="tx1"/>
                </a:solidFill>
                <a:latin typeface="Times New Roman" panose="02020603050405020304" pitchFamily="18" charset="0"/>
                <a:cs typeface="Times New Roman" panose="02020603050405020304" pitchFamily="18" charset="0"/>
              </a:rPr>
              <a:t>”, IEEE TRANSACTIONS ON BIOMEDICAL ENGINEERING, VOL. 70, NO. 11, NOVEMBER 2023.</a:t>
            </a:r>
          </a:p>
          <a:p>
            <a:pPr algn="just">
              <a:spcBef>
                <a:spcPct val="0"/>
              </a:spcBef>
              <a:defRPr/>
            </a:pPr>
            <a:endParaRPr lang="en-US" alt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Methodologies Adopted</a:t>
            </a:r>
            <a:r>
              <a:rPr lang="en-US" sz="2000" dirty="0">
                <a:solidFill>
                  <a:srgbClr val="FF0000"/>
                </a:solidFill>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800" b="1" dirty="0"/>
              <a:t>Black-box Approaches</a:t>
            </a:r>
            <a:r>
              <a:rPr lang="en-US" sz="1800" dirty="0"/>
              <a:t>: Utilize machine learning techniques to model complex relationships without explicit physiological knowledge. They excel in capturing nonlinear patterns in data.</a:t>
            </a:r>
          </a:p>
          <a:p>
            <a:pPr>
              <a:buFont typeface="Arial" panose="020B0604020202020204" pitchFamily="34" charset="0"/>
              <a:buChar char="•"/>
            </a:pPr>
            <a:r>
              <a:rPr lang="en-US" sz="1800" b="1" dirty="0"/>
              <a:t>White-box Model</a:t>
            </a:r>
            <a:r>
              <a:rPr lang="en-US" sz="1800" dirty="0"/>
              <a:t>: A structured physiological model that reflects biological processes, providing insights into glucose regulation mechanisms. It requires extensive parameter tuning, which can be complex.</a:t>
            </a:r>
          </a:p>
          <a:p>
            <a:pPr>
              <a:buFont typeface="Arial" panose="020B0604020202020204" pitchFamily="34" charset="0"/>
              <a:buChar char="•"/>
            </a:pPr>
            <a:r>
              <a:rPr lang="en-US" sz="1800" b="1" dirty="0"/>
              <a:t>Adaptive Strategies</a:t>
            </a:r>
            <a:r>
              <a:rPr lang="en-US" sz="1800" dirty="0"/>
              <a:t>: The </a:t>
            </a:r>
            <a:r>
              <a:rPr lang="en-US" sz="1800" dirty="0" err="1"/>
              <a:t>rARX</a:t>
            </a:r>
            <a:r>
              <a:rPr lang="en-US" sz="1800" dirty="0"/>
              <a:t> model updates parameters based on new CGM data, enhancing prediction accuracy. This adaptability is crucial for real-time diabetes management.</a:t>
            </a:r>
          </a:p>
          <a:p>
            <a:pPr algn="just">
              <a:spcBef>
                <a:spcPct val="0"/>
              </a:spcBef>
              <a:defRPr/>
            </a:pPr>
            <a:endParaRPr lang="en-IN" altLang="en-US"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1D95AAF-86A7-3796-8190-CEEF464E563E}"/>
              </a:ext>
            </a:extLst>
          </p:cNvPr>
          <p:cNvSpPr/>
          <p:nvPr/>
        </p:nvSpPr>
        <p:spPr>
          <a:xfrm>
            <a:off x="238125" y="5697794"/>
            <a:ext cx="8649843" cy="954107"/>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Giacomo </a:t>
            </a:r>
            <a:r>
              <a:rPr lang="en-IN" dirty="0" err="1">
                <a:solidFill>
                  <a:schemeClr val="accent6"/>
                </a:solidFill>
                <a:latin typeface="Times New Roman" panose="02020603050405020304" pitchFamily="18" charset="0"/>
                <a:cs typeface="Times New Roman" panose="02020603050405020304" pitchFamily="18" charset="0"/>
              </a:rPr>
              <a:t>Cappon</a:t>
            </a:r>
            <a:r>
              <a:rPr lang="en-IN" dirty="0">
                <a:solidFill>
                  <a:schemeClr val="accent6"/>
                </a:solidFill>
                <a:latin typeface="Times New Roman" panose="02020603050405020304" pitchFamily="18" charset="0"/>
                <a:cs typeface="Times New Roman" panose="02020603050405020304" pitchFamily="18" charset="0"/>
              </a:rPr>
              <a:t> , Francesco </a:t>
            </a:r>
            <a:r>
              <a:rPr lang="en-IN" dirty="0" err="1">
                <a:solidFill>
                  <a:schemeClr val="accent6"/>
                </a:solidFill>
                <a:latin typeface="Times New Roman" panose="02020603050405020304" pitchFamily="18" charset="0"/>
                <a:cs typeface="Times New Roman" panose="02020603050405020304" pitchFamily="18" charset="0"/>
              </a:rPr>
              <a:t>Prendin</a:t>
            </a:r>
            <a:r>
              <a:rPr lang="en-IN" dirty="0">
                <a:solidFill>
                  <a:schemeClr val="accent6"/>
                </a:solidFill>
                <a:latin typeface="Times New Roman" panose="02020603050405020304" pitchFamily="18" charset="0"/>
                <a:cs typeface="Times New Roman" panose="02020603050405020304" pitchFamily="18" charset="0"/>
              </a:rPr>
              <a:t> , Andrea </a:t>
            </a:r>
            <a:r>
              <a:rPr lang="en-IN" dirty="0" err="1">
                <a:solidFill>
                  <a:schemeClr val="accent6"/>
                </a:solidFill>
                <a:latin typeface="Times New Roman" panose="02020603050405020304" pitchFamily="18" charset="0"/>
                <a:cs typeface="Times New Roman" panose="02020603050405020304" pitchFamily="18" charset="0"/>
              </a:rPr>
              <a:t>Facchinetti</a:t>
            </a:r>
            <a:r>
              <a:rPr lang="en-IN" dirty="0">
                <a:solidFill>
                  <a:schemeClr val="accent6"/>
                </a:solidFill>
                <a:latin typeface="Times New Roman" panose="02020603050405020304" pitchFamily="18" charset="0"/>
                <a:cs typeface="Times New Roman" panose="02020603050405020304" pitchFamily="18" charset="0"/>
              </a:rPr>
              <a:t> , Giovanni </a:t>
            </a:r>
            <a:r>
              <a:rPr lang="en-IN" dirty="0" err="1">
                <a:solidFill>
                  <a:schemeClr val="accent6"/>
                </a:solidFill>
                <a:latin typeface="Times New Roman" panose="02020603050405020304" pitchFamily="18" charset="0"/>
                <a:cs typeface="Times New Roman" panose="02020603050405020304" pitchFamily="18" charset="0"/>
              </a:rPr>
              <a:t>Sparacino</a:t>
            </a:r>
            <a:r>
              <a:rPr lang="en-IN" dirty="0">
                <a:solidFill>
                  <a:schemeClr val="accent6"/>
                </a:solidFill>
                <a:latin typeface="Times New Roman" panose="02020603050405020304" pitchFamily="18" charset="0"/>
                <a:cs typeface="Times New Roman" panose="02020603050405020304" pitchFamily="18" charset="0"/>
              </a:rPr>
              <a:t> and Simone Del </a:t>
            </a:r>
            <a:r>
              <a:rPr lang="en-IN" dirty="0" err="1">
                <a:solidFill>
                  <a:schemeClr val="accent6"/>
                </a:solidFill>
                <a:latin typeface="Times New Roman" panose="02020603050405020304" pitchFamily="18" charset="0"/>
                <a:cs typeface="Times New Roman" panose="02020603050405020304" pitchFamily="18" charset="0"/>
              </a:rPr>
              <a:t>Favero</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Individualized Models for Glucose Prediction in Type 1 Diabetes: Comparing Black-Box Approaches to a Physiological White-Box One</a:t>
            </a:r>
            <a:r>
              <a:rPr lang="en-IN" dirty="0">
                <a:solidFill>
                  <a:schemeClr val="accent6"/>
                </a:solidFill>
                <a:latin typeface="Times New Roman" panose="02020603050405020304" pitchFamily="18" charset="0"/>
                <a:cs typeface="Times New Roman" panose="02020603050405020304" pitchFamily="18" charset="0"/>
              </a:rPr>
              <a:t>”, IEEE TRANSACTIONS ON BIOMEDICAL ENGINEERING, VOL. 70, NO. 11, NOVEMBER 2023</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6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60</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221696" y="679300"/>
            <a:ext cx="700314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REFERENCES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13392" y="1091738"/>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r>
              <a:rPr lang="it-IT" altLang="en-US" sz="2400" b="1" dirty="0">
                <a:solidFill>
                  <a:schemeClr val="bg2">
                    <a:lumMod val="95000"/>
                    <a:lumOff val="5000"/>
                  </a:schemeClr>
                </a:solidFill>
                <a:latin typeface="Times New Roman" panose="02020603050405020304" pitchFamily="18" charset="0"/>
                <a:cs typeface="Times New Roman" panose="02020603050405020304" pitchFamily="18" charset="0"/>
              </a:rPr>
              <a:t>Base Paper</a:t>
            </a:r>
            <a:r>
              <a:rPr lang="it-IT" altLang="en-US" sz="2400" dirty="0">
                <a:solidFill>
                  <a:schemeClr val="bg2">
                    <a:lumMod val="95000"/>
                    <a:lumOff val="5000"/>
                  </a:schemeClr>
                </a:solidFill>
                <a:latin typeface="Times New Roman" panose="02020603050405020304" pitchFamily="18" charset="0"/>
                <a:cs typeface="Times New Roman" panose="02020603050405020304" pitchFamily="18" charset="0"/>
              </a:rPr>
              <a:t>:</a:t>
            </a:r>
            <a:endParaRPr lang="it-IT" alt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pPr lvl="1" algn="just"/>
            <a:r>
              <a:rPr lang="it-IT" alt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1.Giacomo Cappon , Francesco Prendin , Andrea Facchinetti , Giovanni Sparacino and Simone Del Favero</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altLang="en-US" sz="2400" b="1" dirty="0">
                <a:solidFill>
                  <a:srgbClr val="0000CC"/>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Individualized Models for Glucose Prediction in Type 1 Diabetes: Comparing Black-Box Approaches to a Physiological White-Box One</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IEEE TRANSACTIONS ON BIOMEDICAL ENGINEERING, VOL. 70, NO. 11, NOVEMBER 2023</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t>
            </a:r>
            <a:endPar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endParaRPr>
          </a:p>
          <a:p>
            <a:pPr algn="just">
              <a:buFontTx/>
              <a:buNone/>
            </a:pPr>
            <a:endParaRPr lang="en-US" altLang="en-US" sz="2400" dirty="0">
              <a:latin typeface="Times New Roman" panose="02020603050405020304" pitchFamily="18" charset="0"/>
              <a:cs typeface="Times New Roman" panose="02020603050405020304" pitchFamily="18" charset="0"/>
            </a:endParaRPr>
          </a:p>
          <a:p>
            <a:pPr algn="just">
              <a:buFontTx/>
              <a:buNone/>
            </a:pPr>
            <a:r>
              <a:rPr lang="en-US" altLang="en-US" sz="2400" b="1" dirty="0">
                <a:latin typeface="Times New Roman" panose="02020603050405020304" pitchFamily="18" charset="0"/>
                <a:cs typeface="Times New Roman" panose="02020603050405020304" pitchFamily="18" charset="0"/>
              </a:rPr>
              <a:t>References</a:t>
            </a:r>
            <a:r>
              <a:rPr lang="en-US" altLang="en-US" sz="2400" dirty="0">
                <a:latin typeface="Times New Roman" panose="02020603050405020304" pitchFamily="18" charset="0"/>
                <a:cs typeface="Times New Roman" panose="02020603050405020304" pitchFamily="18" charset="0"/>
              </a:rPr>
              <a:t>:</a:t>
            </a:r>
          </a:p>
          <a:p>
            <a:pPr algn="just">
              <a:buFontTx/>
              <a:buNone/>
            </a:pPr>
            <a:endParaRPr lang="en-US" altLang="en-US" sz="2400" dirty="0">
              <a:latin typeface="Times New Roman" panose="02020603050405020304" pitchFamily="18" charset="0"/>
              <a:cs typeface="Times New Roman" panose="02020603050405020304" pitchFamily="18" charset="0"/>
            </a:endParaRPr>
          </a:p>
          <a:p>
            <a:pPr algn="just">
              <a:buFontTx/>
              <a:buNone/>
            </a:pPr>
            <a:r>
              <a:rPr lang="en-US" altLang="en-US" sz="2400" dirty="0">
                <a:latin typeface="Times New Roman" panose="02020603050405020304" pitchFamily="18" charset="0"/>
                <a:cs typeface="Times New Roman" panose="02020603050405020304" pitchFamily="18" charset="0"/>
              </a:rPr>
              <a:t>1. Cindy Marling1, Razvan Bunescu1, “</a:t>
            </a:r>
            <a:r>
              <a:rPr lang="en-US" altLang="en-US" sz="2400" b="1" dirty="0">
                <a:solidFill>
                  <a:srgbClr val="0000CC"/>
                </a:solidFill>
                <a:latin typeface="Times New Roman" panose="02020603050405020304" pitchFamily="18" charset="0"/>
                <a:cs typeface="Times New Roman" panose="02020603050405020304" pitchFamily="18" charset="0"/>
              </a:rPr>
              <a:t>The OhioT1DM Dataset for Blood Glucose Level Prediction Update 2020</a:t>
            </a:r>
            <a:r>
              <a:rPr lang="en-US" altLang="en-US" sz="2400" dirty="0">
                <a:latin typeface="Times New Roman" panose="02020603050405020304" pitchFamily="18" charset="0"/>
                <a:cs typeface="Times New Roman" panose="02020603050405020304" pitchFamily="18" charset="0"/>
              </a:rPr>
              <a:t>”, EUR Workshop Proc. 2020 September ; 2675: 71–74</a:t>
            </a:r>
          </a:p>
          <a:p>
            <a:pPr>
              <a:spcBef>
                <a:spcPct val="0"/>
              </a:spcBef>
              <a:tabLst>
                <a:tab pos="520700" algn="l"/>
              </a:tabLst>
            </a:pPr>
            <a:br>
              <a:rPr lang="en-US" altLang="en-US" sz="2400" dirty="0">
                <a:latin typeface="Times New Roman" panose="02020603050405020304" pitchFamily="18" charset="0"/>
                <a:cs typeface="Times New Roman" panose="02020603050405020304" pitchFamily="18" charset="0"/>
              </a:rPr>
            </a:br>
            <a:endParaRPr lang="en-US" altLang="en-US" sz="2400" dirty="0">
              <a:latin typeface="Times New Roman" panose="02020603050405020304" pitchFamily="18" charset="0"/>
              <a:cs typeface="Times New Roman" panose="02020603050405020304" pitchFamily="18" charset="0"/>
            </a:endParaRPr>
          </a:p>
          <a:p>
            <a:pPr algn="just">
              <a:spcBef>
                <a:spcPct val="0"/>
              </a:spcBef>
              <a:buFontTx/>
              <a:buNone/>
              <a:tabLst>
                <a:tab pos="520700" algn="l"/>
              </a:tabLst>
            </a:pPr>
            <a:endParaRPr lang="en-I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207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61</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221696" y="679300"/>
            <a:ext cx="700314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REFERENCES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r>
              <a:rPr lang="it-IT" altLang="en-US" sz="2400" dirty="0">
                <a:solidFill>
                  <a:schemeClr val="bg2">
                    <a:lumMod val="95000"/>
                    <a:lumOff val="5000"/>
                  </a:schemeClr>
                </a:solidFill>
                <a:latin typeface="Times New Roman" panose="02020603050405020304" pitchFamily="18" charset="0"/>
                <a:cs typeface="Times New Roman" panose="02020603050405020304" pitchFamily="18" charset="0"/>
              </a:rPr>
              <a:t>2.</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Mario Munoz-</a:t>
            </a:r>
            <a:r>
              <a:rPr lang="en-US" altLang="en-US" sz="2400" dirty="0" err="1">
                <a:solidFill>
                  <a:schemeClr val="bg2">
                    <a:lumMod val="95000"/>
                    <a:lumOff val="5000"/>
                  </a:schemeClr>
                </a:solidFill>
                <a:latin typeface="Times New Roman" panose="02020603050405020304" pitchFamily="18" charset="0"/>
                <a:cs typeface="Times New Roman" panose="02020603050405020304" pitchFamily="18" charset="0"/>
              </a:rPr>
              <a:t>Organero</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a:t>
            </a:r>
            <a:r>
              <a:rPr lang="en-US" altLang="en-US" sz="2400" b="1" dirty="0">
                <a:solidFill>
                  <a:srgbClr val="0000CC"/>
                </a:solidFill>
                <a:latin typeface="Times New Roman" panose="02020603050405020304" pitchFamily="18" charset="0"/>
                <a:cs typeface="Times New Roman" panose="02020603050405020304" pitchFamily="18" charset="0"/>
              </a:rPr>
              <a:t>Deep physiological model for blood glucose prediction in T1DM patients</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Sensors 2020, 20,3896.</a:t>
            </a:r>
          </a:p>
          <a:p>
            <a:pPr algn="just">
              <a:buFontTx/>
              <a:buNone/>
            </a:pPr>
            <a:endParaRPr lang="en-US" altLang="en-US" sz="2400" dirty="0">
              <a:latin typeface="Times New Roman" panose="02020603050405020304" pitchFamily="18" charset="0"/>
              <a:cs typeface="Times New Roman" panose="02020603050405020304" pitchFamily="18" charset="0"/>
            </a:endParaRPr>
          </a:p>
          <a:p>
            <a:pPr algn="just"/>
            <a:r>
              <a:rPr lang="en-US" altLang="en-US" sz="2400" dirty="0">
                <a:latin typeface="Times New Roman" panose="02020603050405020304" pitchFamily="18" charset="0"/>
                <a:cs typeface="Times New Roman" panose="02020603050405020304" pitchFamily="18" charset="0"/>
              </a:rPr>
              <a:t>3.</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a:t>
            </a:r>
            <a:r>
              <a:rPr lang="en-US" altLang="en-US" sz="2400" dirty="0" err="1">
                <a:solidFill>
                  <a:schemeClr val="bg2">
                    <a:lumMod val="95000"/>
                    <a:lumOff val="5000"/>
                  </a:schemeClr>
                </a:solidFill>
                <a:latin typeface="Times New Roman" panose="02020603050405020304" pitchFamily="18" charset="0"/>
                <a:cs typeface="Times New Roman" panose="02020603050405020304" pitchFamily="18" charset="0"/>
              </a:rPr>
              <a:t>Ganjar</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a:t>
            </a:r>
            <a:r>
              <a:rPr lang="en-US" altLang="en-US" sz="2400" dirty="0" err="1">
                <a:solidFill>
                  <a:schemeClr val="bg2">
                    <a:lumMod val="95000"/>
                    <a:lumOff val="5000"/>
                  </a:schemeClr>
                </a:solidFill>
                <a:latin typeface="Times New Roman" panose="02020603050405020304" pitchFamily="18" charset="0"/>
                <a:cs typeface="Times New Roman" panose="02020603050405020304" pitchFamily="18" charset="0"/>
              </a:rPr>
              <a:t>Alfian</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 Muhammad </a:t>
            </a:r>
            <a:r>
              <a:rPr lang="en-US" altLang="en-US" sz="2400" dirty="0" err="1">
                <a:solidFill>
                  <a:schemeClr val="bg2">
                    <a:lumMod val="95000"/>
                    <a:lumOff val="5000"/>
                  </a:schemeClr>
                </a:solidFill>
                <a:latin typeface="Times New Roman" panose="02020603050405020304" pitchFamily="18" charset="0"/>
                <a:cs typeface="Times New Roman" panose="02020603050405020304" pitchFamily="18" charset="0"/>
              </a:rPr>
              <a:t>Syafrudin</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 Muhammad </a:t>
            </a:r>
            <a:r>
              <a:rPr lang="en-US" altLang="en-US" sz="2400" dirty="0" err="1">
                <a:solidFill>
                  <a:schemeClr val="bg2">
                    <a:lumMod val="95000"/>
                    <a:lumOff val="5000"/>
                  </a:schemeClr>
                </a:solidFill>
                <a:latin typeface="Times New Roman" panose="02020603050405020304" pitchFamily="18" charset="0"/>
                <a:cs typeface="Times New Roman" panose="02020603050405020304" pitchFamily="18" charset="0"/>
              </a:rPr>
              <a:t>Anshari</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a:t>
            </a:r>
            <a:r>
              <a:rPr lang="en-US" altLang="en-US" sz="2400" b="1" dirty="0">
                <a:solidFill>
                  <a:srgbClr val="0000CC"/>
                </a:solidFill>
                <a:latin typeface="Times New Roman" panose="02020603050405020304" pitchFamily="18" charset="0"/>
                <a:cs typeface="Times New Roman" panose="02020603050405020304" pitchFamily="18" charset="0"/>
              </a:rPr>
              <a:t>Blood glucose prediction model for type 1 diabetes based on artificial neural network with time-domain features</a:t>
            </a:r>
            <a:r>
              <a:rPr lang="en-US" altLang="en-US" sz="2400" dirty="0">
                <a:solidFill>
                  <a:schemeClr val="bg2">
                    <a:lumMod val="95000"/>
                    <a:lumOff val="5000"/>
                  </a:schemeClr>
                </a:solidFill>
                <a:latin typeface="Times New Roman" panose="02020603050405020304" pitchFamily="18" charset="0"/>
                <a:cs typeface="Times New Roman" panose="02020603050405020304" pitchFamily="18" charset="0"/>
              </a:rPr>
              <a:t>”, biocybernetics and biomedical engineering 40(2020) 1586 – 1599</a:t>
            </a:r>
          </a:p>
          <a:p>
            <a:pPr>
              <a:spcBef>
                <a:spcPct val="0"/>
              </a:spcBef>
              <a:tabLst>
                <a:tab pos="520700" algn="l"/>
              </a:tabLst>
            </a:pPr>
            <a:endParaRPr lang="en-US" altLang="en-US" sz="2400" dirty="0">
              <a:latin typeface="Times New Roman" panose="02020603050405020304" pitchFamily="18" charset="0"/>
              <a:cs typeface="Times New Roman" panose="02020603050405020304" pitchFamily="18" charset="0"/>
            </a:endParaRPr>
          </a:p>
          <a:p>
            <a:pPr>
              <a:spcBef>
                <a:spcPct val="0"/>
              </a:spcBef>
              <a:tabLst>
                <a:tab pos="520700" algn="l"/>
              </a:tabLst>
            </a:pPr>
            <a:r>
              <a:rPr lang="en-US" altLang="en-US" sz="2400" dirty="0">
                <a:latin typeface="Times New Roman" panose="02020603050405020304" pitchFamily="18" charset="0"/>
                <a:cs typeface="Times New Roman" panose="02020603050405020304" pitchFamily="18" charset="0"/>
              </a:rPr>
              <a:t>4. </a:t>
            </a:r>
            <a:r>
              <a:rPr lang="en-US" altLang="en-US" sz="2400" dirty="0" err="1">
                <a:latin typeface="Times New Roman" panose="02020603050405020304" pitchFamily="18" charset="0"/>
                <a:cs typeface="Times New Roman" panose="02020603050405020304" pitchFamily="18" charset="0"/>
              </a:rPr>
              <a:t>Jobeda</a:t>
            </a:r>
            <a:r>
              <a:rPr lang="en-US" altLang="en-US" sz="2400" dirty="0">
                <a:latin typeface="Times New Roman" panose="02020603050405020304" pitchFamily="18" charset="0"/>
                <a:cs typeface="Times New Roman" panose="02020603050405020304" pitchFamily="18" charset="0"/>
              </a:rPr>
              <a:t> Jamal Khanam, Simon Y. Foo, “</a:t>
            </a:r>
            <a:r>
              <a:rPr lang="en-US" altLang="en-US" sz="2400" b="1" dirty="0">
                <a:solidFill>
                  <a:srgbClr val="0000CC"/>
                </a:solidFill>
                <a:latin typeface="Times New Roman" panose="02020603050405020304" pitchFamily="18" charset="0"/>
                <a:cs typeface="Times New Roman" panose="02020603050405020304" pitchFamily="18" charset="0"/>
              </a:rPr>
              <a:t>A comparison of machine learning algorithms for diabetes prediction</a:t>
            </a:r>
            <a:r>
              <a:rPr lang="en-US" altLang="en-US" sz="2400" dirty="0">
                <a:latin typeface="Times New Roman" panose="02020603050405020304" pitchFamily="18" charset="0"/>
                <a:cs typeface="Times New Roman" panose="02020603050405020304" pitchFamily="18" charset="0"/>
              </a:rPr>
              <a:t>”, ICT Express 7 (2021) 432-439.</a:t>
            </a:r>
          </a:p>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2351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62</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221696" y="679300"/>
            <a:ext cx="700314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REFERENCES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tabLst>
                <a:tab pos="520700" algn="l"/>
              </a:tabLst>
            </a:pPr>
            <a:r>
              <a:rPr lang="en-US" altLang="en-US" sz="2400" dirty="0">
                <a:latin typeface="Times New Roman" panose="02020603050405020304" pitchFamily="18" charset="0"/>
                <a:cs typeface="Times New Roman" panose="02020603050405020304" pitchFamily="18" charset="0"/>
              </a:rPr>
              <a:t>5.</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Jobeda</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Jamal Khanam, Simon Y. Foo, “</a:t>
            </a:r>
            <a:r>
              <a:rPr kumimoji="0" lang="en-US" altLang="en-US" sz="2400" b="1" i="0" u="none" strike="noStrike" cap="none" normalizeH="0" baseline="0" dirty="0">
                <a:ln>
                  <a:noFill/>
                </a:ln>
                <a:solidFill>
                  <a:srgbClr val="0000CC"/>
                </a:solidFill>
                <a:effectLst/>
                <a:latin typeface="Times New Roman" panose="02020603050405020304" pitchFamily="18" charset="0"/>
                <a:cs typeface="Times New Roman" panose="02020603050405020304" pitchFamily="18" charset="0"/>
              </a:rPr>
              <a:t>A comparison of machine learning algorithms for diabetes prediction</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ICT Express 7 (2021) 432-439.</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spcBef>
                <a:spcPct val="0"/>
              </a:spcBef>
              <a:tabLst>
                <a:tab pos="520700" algn="l"/>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Wonju</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Seoa</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Sung-</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Woon</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Park ,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Namho</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Kima, Sang-Man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Jinc</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Sung-Min Parka, “</a:t>
            </a:r>
            <a:r>
              <a:rPr kumimoji="0" lang="en-US" altLang="en-US" sz="2400" b="1" i="0" u="none" strike="noStrike" cap="none" normalizeH="0" baseline="0" dirty="0">
                <a:ln>
                  <a:noFill/>
                </a:ln>
                <a:solidFill>
                  <a:srgbClr val="0000CC"/>
                </a:solidFill>
                <a:effectLst/>
                <a:latin typeface="Times New Roman" panose="02020603050405020304" pitchFamily="18" charset="0"/>
                <a:cs typeface="Times New Roman" panose="02020603050405020304" pitchFamily="18" charset="0"/>
              </a:rPr>
              <a:t>A personalized blood glucose level prediction model with a fine-tuning strategy: A proof-of-concept study</a:t>
            </a: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Computer Methods and Programs in Biomedicine 211 (2021) 106424.</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spcBef>
                <a:spcPct val="0"/>
              </a:spcBef>
              <a:tabLst>
                <a:tab pos="520700" algn="l"/>
              </a:tabLst>
            </a:pPr>
            <a:br>
              <a:rPr lang="en-US" altLang="en-US" sz="2400" dirty="0">
                <a:latin typeface="Times New Roman" panose="02020603050405020304" pitchFamily="18" charset="0"/>
                <a:cs typeface="Times New Roman" panose="02020603050405020304" pitchFamily="18" charset="0"/>
              </a:rPr>
            </a:br>
            <a:r>
              <a:rPr lang="en-IN" altLang="en-US" sz="2400" dirty="0">
                <a:latin typeface="Times New Roman" panose="02020603050405020304" pitchFamily="18" charset="0"/>
                <a:cs typeface="Times New Roman" panose="02020603050405020304" pitchFamily="18" charset="0"/>
              </a:rPr>
              <a:t>7. Hatice </a:t>
            </a:r>
            <a:r>
              <a:rPr lang="en-IN" altLang="en-US" sz="2400" dirty="0" err="1">
                <a:latin typeface="Times New Roman" panose="02020603050405020304" pitchFamily="18" charset="0"/>
                <a:cs typeface="Times New Roman" panose="02020603050405020304" pitchFamily="18" charset="0"/>
              </a:rPr>
              <a:t>Vildan</a:t>
            </a:r>
            <a:r>
              <a:rPr lang="en-IN" altLang="en-US" sz="2400" dirty="0">
                <a:latin typeface="Times New Roman" panose="02020603050405020304" pitchFamily="18" charset="0"/>
                <a:cs typeface="Times New Roman" panose="02020603050405020304" pitchFamily="18" charset="0"/>
              </a:rPr>
              <a:t> </a:t>
            </a:r>
            <a:r>
              <a:rPr lang="en-IN" altLang="en-US" sz="2400" dirty="0" err="1">
                <a:latin typeface="Times New Roman" panose="02020603050405020304" pitchFamily="18" charset="0"/>
                <a:cs typeface="Times New Roman" panose="02020603050405020304" pitchFamily="18" charset="0"/>
              </a:rPr>
              <a:t>Dudukcu</a:t>
            </a:r>
            <a:r>
              <a:rPr lang="en-IN" altLang="en-US" sz="2400" dirty="0">
                <a:latin typeface="Times New Roman" panose="02020603050405020304" pitchFamily="18" charset="0"/>
                <a:cs typeface="Times New Roman" panose="02020603050405020304" pitchFamily="18" charset="0"/>
              </a:rPr>
              <a:t>, Murat </a:t>
            </a:r>
            <a:r>
              <a:rPr lang="en-IN" altLang="en-US" sz="2400" dirty="0" err="1">
                <a:latin typeface="Times New Roman" panose="02020603050405020304" pitchFamily="18" charset="0"/>
                <a:cs typeface="Times New Roman" panose="02020603050405020304" pitchFamily="18" charset="0"/>
              </a:rPr>
              <a:t>Taskiran</a:t>
            </a:r>
            <a:r>
              <a:rPr lang="en-IN" altLang="en-US" sz="2400" dirty="0">
                <a:latin typeface="Times New Roman" panose="02020603050405020304" pitchFamily="18" charset="0"/>
                <a:cs typeface="Times New Roman" panose="02020603050405020304" pitchFamily="18" charset="0"/>
              </a:rPr>
              <a:t>, Tulay Yildirim, “</a:t>
            </a:r>
            <a:r>
              <a:rPr lang="en-IN" altLang="en-US" sz="2400" b="1" dirty="0">
                <a:solidFill>
                  <a:srgbClr val="0000CC"/>
                </a:solidFill>
                <a:latin typeface="Times New Roman" panose="02020603050405020304" pitchFamily="18" charset="0"/>
                <a:cs typeface="Times New Roman" panose="02020603050405020304" pitchFamily="18" charset="0"/>
              </a:rPr>
              <a:t>Blood glucose prediction with deep neural networks using weighted decision level fusion</a:t>
            </a:r>
            <a:r>
              <a:rPr lang="en-IN" altLang="en-US" sz="2400" dirty="0">
                <a:latin typeface="Times New Roman" panose="02020603050405020304" pitchFamily="18" charset="0"/>
                <a:cs typeface="Times New Roman" panose="02020603050405020304" pitchFamily="18" charset="0"/>
              </a:rPr>
              <a:t>”, biocybernetics and biomedical engineering 41 (2021) 1208– 1223</a:t>
            </a:r>
            <a:r>
              <a:rPr lang="en-US" altLang="en-US" sz="2400" dirty="0">
                <a:latin typeface="Times New Roman" panose="02020603050405020304" pitchFamily="18" charset="0"/>
                <a:cs typeface="Times New Roman" panose="02020603050405020304" pitchFamily="18" charset="0"/>
              </a:rPr>
              <a:t>.</a:t>
            </a:r>
            <a:endParaRPr lang="en-I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805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63</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919163" y="658735"/>
            <a:ext cx="700314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REFERENCES</a:t>
            </a:r>
          </a:p>
        </p:txBody>
      </p:sp>
      <p:sp>
        <p:nvSpPr>
          <p:cNvPr id="3" name="Content Placeholder 4">
            <a:extLst>
              <a:ext uri="{FF2B5EF4-FFF2-40B4-BE49-F238E27FC236}">
                <a16:creationId xmlns:a16="http://schemas.microsoft.com/office/drawing/2014/main" id="{2AC777EA-34C6-0CB4-8D35-D2A5DDA7144A}"/>
              </a:ext>
            </a:extLst>
          </p:cNvPr>
          <p:cNvSpPr txBox="1">
            <a:spLocks noChangeArrowheads="1"/>
          </p:cNvSpPr>
          <p:nvPr/>
        </p:nvSpPr>
        <p:spPr>
          <a:xfrm>
            <a:off x="195943" y="1476193"/>
            <a:ext cx="8733745" cy="47610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ct val="0"/>
              </a:spcBef>
              <a:buFontTx/>
              <a:buNone/>
              <a:tabLst>
                <a:tab pos="520700" algn="l"/>
              </a:tabLst>
            </a:pPr>
            <a:endParaRPr lang="en-IN" alt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55382F-0987-B6F9-C0CB-8F8B44F44804}"/>
              </a:ext>
            </a:extLst>
          </p:cNvPr>
          <p:cNvSpPr txBox="1"/>
          <p:nvPr/>
        </p:nvSpPr>
        <p:spPr>
          <a:xfrm>
            <a:off x="325394" y="1231050"/>
            <a:ext cx="8093075" cy="5601533"/>
          </a:xfrm>
          <a:prstGeom prst="rect">
            <a:avLst/>
          </a:prstGeom>
          <a:noFill/>
        </p:spPr>
        <p:txBody>
          <a:bodyPr wrap="square" rtlCol="0">
            <a:spAutoFit/>
          </a:bodyPr>
          <a:lstStyle/>
          <a:p>
            <a:pPr>
              <a:spcBef>
                <a:spcPct val="0"/>
              </a:spcBef>
              <a:tabLst>
                <a:tab pos="520700" algn="l"/>
              </a:tabLst>
            </a:pPr>
            <a:r>
              <a:rPr lang="en-IN" sz="2400" dirty="0">
                <a:latin typeface="Times New Roman" panose="02020603050405020304" pitchFamily="18" charset="0"/>
                <a:cs typeface="Times New Roman" panose="02020603050405020304" pitchFamily="18" charset="0"/>
              </a:rPr>
              <a:t>8. </a:t>
            </a:r>
            <a:r>
              <a:rPr lang="en-IN" altLang="en-US" sz="2400" dirty="0">
                <a:latin typeface="Times New Roman" panose="02020603050405020304" pitchFamily="18" charset="0"/>
                <a:cs typeface="Times New Roman" panose="02020603050405020304" pitchFamily="18" charset="0"/>
              </a:rPr>
              <a:t>. Hatice </a:t>
            </a:r>
            <a:r>
              <a:rPr lang="en-IN" altLang="en-US" sz="2400" dirty="0" err="1">
                <a:latin typeface="Times New Roman" panose="02020603050405020304" pitchFamily="18" charset="0"/>
                <a:cs typeface="Times New Roman" panose="02020603050405020304" pitchFamily="18" charset="0"/>
              </a:rPr>
              <a:t>Vildan</a:t>
            </a:r>
            <a:r>
              <a:rPr lang="en-IN" altLang="en-US" sz="2400" dirty="0">
                <a:latin typeface="Times New Roman" panose="02020603050405020304" pitchFamily="18" charset="0"/>
                <a:cs typeface="Times New Roman" panose="02020603050405020304" pitchFamily="18" charset="0"/>
              </a:rPr>
              <a:t> </a:t>
            </a:r>
            <a:r>
              <a:rPr lang="en-IN" altLang="en-US" sz="2400" dirty="0" err="1">
                <a:latin typeface="Times New Roman" panose="02020603050405020304" pitchFamily="18" charset="0"/>
                <a:cs typeface="Times New Roman" panose="02020603050405020304" pitchFamily="18" charset="0"/>
              </a:rPr>
              <a:t>Dudukcu</a:t>
            </a:r>
            <a:r>
              <a:rPr lang="en-IN" altLang="en-US" sz="2400" dirty="0">
                <a:latin typeface="Times New Roman" panose="02020603050405020304" pitchFamily="18" charset="0"/>
                <a:cs typeface="Times New Roman" panose="02020603050405020304" pitchFamily="18" charset="0"/>
              </a:rPr>
              <a:t>, Murat </a:t>
            </a:r>
            <a:r>
              <a:rPr lang="en-IN" altLang="en-US" sz="2400" dirty="0" err="1">
                <a:latin typeface="Times New Roman" panose="02020603050405020304" pitchFamily="18" charset="0"/>
                <a:cs typeface="Times New Roman" panose="02020603050405020304" pitchFamily="18" charset="0"/>
              </a:rPr>
              <a:t>Taskiran</a:t>
            </a:r>
            <a:r>
              <a:rPr lang="en-IN" altLang="en-US" sz="2400" dirty="0">
                <a:latin typeface="Times New Roman" panose="02020603050405020304" pitchFamily="18" charset="0"/>
                <a:cs typeface="Times New Roman" panose="02020603050405020304" pitchFamily="18" charset="0"/>
              </a:rPr>
              <a:t>, Tulay Yildirim, “</a:t>
            </a:r>
            <a:r>
              <a:rPr lang="en-IN" altLang="en-US" sz="2400" b="1" dirty="0">
                <a:solidFill>
                  <a:srgbClr val="0000CC"/>
                </a:solidFill>
                <a:latin typeface="Times New Roman" panose="02020603050405020304" pitchFamily="18" charset="0"/>
                <a:cs typeface="Times New Roman" panose="02020603050405020304" pitchFamily="18" charset="0"/>
              </a:rPr>
              <a:t>Blood glucose prediction with deep neural networks using weighted decision level fusion</a:t>
            </a:r>
            <a:r>
              <a:rPr lang="en-IN" altLang="en-US" sz="2400" dirty="0">
                <a:latin typeface="Times New Roman" panose="02020603050405020304" pitchFamily="18" charset="0"/>
                <a:cs typeface="Times New Roman" panose="02020603050405020304" pitchFamily="18" charset="0"/>
              </a:rPr>
              <a:t>”, biocybernetics and biomedical engineering 41 (2021) 1208– 1223.</a:t>
            </a:r>
          </a:p>
          <a:p>
            <a:pPr>
              <a:spcBef>
                <a:spcPct val="0"/>
              </a:spcBef>
              <a:tabLst>
                <a:tab pos="520700" algn="l"/>
              </a:tabLst>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9. </a:t>
            </a:r>
            <a:r>
              <a:rPr lang="en-IN" sz="2400" dirty="0" err="1">
                <a:latin typeface="Times New Roman" panose="02020603050405020304" pitchFamily="18" charset="0"/>
                <a:cs typeface="Times New Roman" panose="02020603050405020304" pitchFamily="18" charset="0"/>
              </a:rPr>
              <a:t>Gangani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Dharmarathne</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Thilini</a:t>
            </a:r>
            <a:r>
              <a:rPr lang="en-IN" sz="2400" dirty="0">
                <a:latin typeface="Times New Roman" panose="02020603050405020304" pitchFamily="18" charset="0"/>
                <a:cs typeface="Times New Roman" panose="02020603050405020304" pitchFamily="18" charset="0"/>
              </a:rPr>
              <a:t> N. Jayasinghe, </a:t>
            </a:r>
            <a:r>
              <a:rPr lang="en-IN" sz="2400" dirty="0" err="1">
                <a:latin typeface="Times New Roman" panose="02020603050405020304" pitchFamily="18" charset="0"/>
                <a:cs typeface="Times New Roman" panose="02020603050405020304" pitchFamily="18" charset="0"/>
              </a:rPr>
              <a:t>Madhusha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Bogahawaththa</a:t>
            </a:r>
            <a:r>
              <a:rPr lang="en-IN" sz="2400" dirty="0">
                <a:latin typeface="Times New Roman" panose="02020603050405020304" pitchFamily="18" charset="0"/>
                <a:cs typeface="Times New Roman" panose="02020603050405020304" pitchFamily="18" charset="0"/>
              </a:rPr>
              <a:t>, D.P.P. </a:t>
            </a:r>
            <a:r>
              <a:rPr lang="en-IN" sz="2400" dirty="0" err="1">
                <a:latin typeface="Times New Roman" panose="02020603050405020304" pitchFamily="18" charset="0"/>
                <a:cs typeface="Times New Roman" panose="02020603050405020304" pitchFamily="18" charset="0"/>
              </a:rPr>
              <a:t>Meddage</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Upaka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Rathnayake</a:t>
            </a:r>
            <a:r>
              <a:rPr lang="en-IN" sz="2400" dirty="0">
                <a:latin typeface="Times New Roman" panose="02020603050405020304" pitchFamily="18" charset="0"/>
                <a:cs typeface="Times New Roman" panose="02020603050405020304" pitchFamily="18" charset="0"/>
              </a:rPr>
              <a:t>, “</a:t>
            </a:r>
            <a:r>
              <a:rPr lang="en-IN" sz="2400" b="1" dirty="0">
                <a:solidFill>
                  <a:srgbClr val="0000CC"/>
                </a:solidFill>
                <a:latin typeface="Times New Roman" panose="02020603050405020304" pitchFamily="18" charset="0"/>
                <a:cs typeface="Times New Roman" panose="02020603050405020304" pitchFamily="18" charset="0"/>
              </a:rPr>
              <a:t>A novel machine learning approach for diagnosing diabetes with a self-explainable interface</a:t>
            </a:r>
            <a:r>
              <a:rPr lang="en-IN" sz="2400" dirty="0">
                <a:latin typeface="Times New Roman" panose="02020603050405020304" pitchFamily="18" charset="0"/>
                <a:cs typeface="Times New Roman" panose="02020603050405020304" pitchFamily="18" charset="0"/>
              </a:rPr>
              <a:t>”, Healthcare Analysis, (2024)  100301.</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10. Sean </a:t>
            </a:r>
            <a:r>
              <a:rPr lang="en-IN" sz="2400" dirty="0" err="1">
                <a:latin typeface="Times New Roman" panose="02020603050405020304" pitchFamily="18" charset="0"/>
                <a:cs typeface="Times New Roman" panose="02020603050405020304" pitchFamily="18" charset="0"/>
              </a:rPr>
              <a:t>Pikulin</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Irad</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Yehezkel</a:t>
            </a:r>
            <a:r>
              <a:rPr lang="en-IN" sz="2400" dirty="0">
                <a:latin typeface="Times New Roman" panose="02020603050405020304" pitchFamily="18" charset="0"/>
                <a:cs typeface="Times New Roman" panose="02020603050405020304" pitchFamily="18" charset="0"/>
              </a:rPr>
              <a:t>, Robert </a:t>
            </a:r>
            <a:r>
              <a:rPr lang="en-IN" sz="2400" dirty="0" err="1">
                <a:latin typeface="Times New Roman" panose="02020603050405020304" pitchFamily="18" charset="0"/>
                <a:cs typeface="Times New Roman" panose="02020603050405020304" pitchFamily="18" charset="0"/>
              </a:rPr>
              <a:t>Moskovitch</a:t>
            </a:r>
            <a:r>
              <a:rPr lang="en-IN" sz="2400" dirty="0">
                <a:latin typeface="Times New Roman" panose="02020603050405020304" pitchFamily="18" charset="0"/>
                <a:cs typeface="Times New Roman" panose="02020603050405020304" pitchFamily="18" charset="0"/>
              </a:rPr>
              <a:t>,“</a:t>
            </a:r>
            <a:r>
              <a:rPr lang="en-IN" sz="2400" b="1" dirty="0">
                <a:solidFill>
                  <a:srgbClr val="0000CC"/>
                </a:solidFill>
                <a:latin typeface="Times New Roman" panose="02020603050405020304" pitchFamily="18" charset="0"/>
                <a:cs typeface="Times New Roman" panose="02020603050405020304" pitchFamily="18" charset="0"/>
              </a:rPr>
              <a:t>Enhanced blood glucose levels prediction with a smartwatch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PLoS</a:t>
            </a:r>
            <a:r>
              <a:rPr lang="en-IN" sz="2400" dirty="0">
                <a:latin typeface="Times New Roman" panose="02020603050405020304" pitchFamily="18" charset="0"/>
                <a:cs typeface="Times New Roman" panose="02020603050405020304" pitchFamily="18" charset="0"/>
              </a:rPr>
              <a:t> ONE 19(7) (2024).</a:t>
            </a:r>
            <a:endParaRPr lang="en-IN" sz="2200" dirty="0"/>
          </a:p>
          <a:p>
            <a:endParaRPr lang="en-IN" sz="2200" dirty="0"/>
          </a:p>
        </p:txBody>
      </p:sp>
    </p:spTree>
    <p:extLst>
      <p:ext uri="{BB962C8B-B14F-4D97-AF65-F5344CB8AC3E}">
        <p14:creationId xmlns:p14="http://schemas.microsoft.com/office/powerpoint/2010/main" val="2883405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64</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070429" y="2844265"/>
            <a:ext cx="700314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Times New Roman"/>
              <a:buNone/>
            </a:pPr>
            <a:r>
              <a:rPr lang="en-US" sz="3200" b="1" i="0" u="none" strike="noStrike" cap="none" dirty="0">
                <a:solidFill>
                  <a:schemeClr val="dk1"/>
                </a:solidFill>
                <a:latin typeface="Times New Roman"/>
                <a:ea typeface="Times New Roman"/>
                <a:cs typeface="Times New Roman"/>
                <a:sym typeface="Times New Roman"/>
              </a:rPr>
              <a:t>THANK YOU</a:t>
            </a:r>
          </a:p>
        </p:txBody>
      </p:sp>
    </p:spTree>
    <p:extLst>
      <p:ext uri="{BB962C8B-B14F-4D97-AF65-F5344CB8AC3E}">
        <p14:creationId xmlns:p14="http://schemas.microsoft.com/office/powerpoint/2010/main" val="156682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7</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1568625" y="860618"/>
            <a:ext cx="627697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Base Paper Contd..</a:t>
            </a:r>
            <a:r>
              <a:rPr lang="en-US" sz="2800" b="1" i="0" u="none" strike="noStrike" cap="none" dirty="0">
                <a:solidFill>
                  <a:srgbClr val="00B050"/>
                </a:solidFill>
                <a:latin typeface="Times New Roman"/>
                <a:ea typeface="Times New Roman"/>
                <a:cs typeface="Times New Roman"/>
                <a:sym typeface="Times New Roman"/>
              </a:rPr>
              <a:t>  </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556434"/>
            <a:ext cx="8143875" cy="39177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High Prediction Accuracy</a:t>
            </a:r>
            <a:r>
              <a:rPr lang="en-US" sz="1800" dirty="0">
                <a:latin typeface="Times New Roman" panose="02020603050405020304" pitchFamily="18" charset="0"/>
                <a:cs typeface="Times New Roman" panose="02020603050405020304" pitchFamily="18" charset="0"/>
              </a:rPr>
              <a:t>: Black-box models often outperform traditional methods, effectively learning from large datasets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Physiological Insight</a:t>
            </a:r>
            <a:r>
              <a:rPr lang="en-US" sz="1800" dirty="0">
                <a:latin typeface="Times New Roman" panose="02020603050405020304" pitchFamily="18" charset="0"/>
                <a:cs typeface="Times New Roman" panose="02020603050405020304" pitchFamily="18" charset="0"/>
              </a:rPr>
              <a:t>: White-box models offer valuable insights into glucose regulation, understanding patient-specific responses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Adaptability</a:t>
            </a:r>
            <a:r>
              <a:rPr lang="en-US" sz="1800" dirty="0">
                <a:latin typeface="Times New Roman" panose="02020603050405020304" pitchFamily="18" charset="0"/>
                <a:cs typeface="Times New Roman" panose="02020603050405020304" pitchFamily="18" charset="0"/>
              </a:rPr>
              <a:t>: Adaptive strategies allow real-time updates, making them responsive to changes in a patient's condition </a:t>
            </a:r>
            <a:r>
              <a:rPr lang="en-US" sz="2000" dirty="0">
                <a:latin typeface="Times New Roman" panose="02020603050405020304" pitchFamily="18" charset="0"/>
                <a:cs typeface="Times New Roman" panose="02020603050405020304" pitchFamily="18" charset="0"/>
              </a:rPr>
              <a:t>.</a:t>
            </a: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Lack of Interpretability</a:t>
            </a:r>
            <a:r>
              <a:rPr lang="en-US" sz="1800" dirty="0">
                <a:latin typeface="Times New Roman" panose="02020603050405020304" pitchFamily="18" charset="0"/>
                <a:cs typeface="Times New Roman" panose="02020603050405020304" pitchFamily="18" charset="0"/>
              </a:rPr>
              <a:t>: Black-box models can be difficult to interpret, hindering clinician trust in predictions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Complexity of White-box Models</a:t>
            </a:r>
            <a:r>
              <a:rPr lang="en-US" sz="1800" dirty="0">
                <a:latin typeface="Times New Roman" panose="02020603050405020304" pitchFamily="18" charset="0"/>
                <a:cs typeface="Times New Roman" panose="02020603050405020304" pitchFamily="18" charset="0"/>
              </a:rPr>
              <a:t>: These models can be resource-intensive and require extensive tuning, which may be time-consuming</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Data Dependency</a:t>
            </a:r>
            <a:r>
              <a:rPr lang="en-US" sz="1800" dirty="0">
                <a:latin typeface="Times New Roman" panose="02020603050405020304" pitchFamily="18" charset="0"/>
                <a:cs typeface="Times New Roman" panose="02020603050405020304" pitchFamily="18" charset="0"/>
              </a:rPr>
              <a:t>: Adaptive strategies depend on the quality of CGM data; poor data can lead to inaccurate predictions.</a:t>
            </a:r>
          </a:p>
        </p:txBody>
      </p:sp>
      <p:sp>
        <p:nvSpPr>
          <p:cNvPr id="3" name="Rectangle 2">
            <a:extLst>
              <a:ext uri="{FF2B5EF4-FFF2-40B4-BE49-F238E27FC236}">
                <a16:creationId xmlns:a16="http://schemas.microsoft.com/office/drawing/2014/main" id="{E68772FD-0BBD-119D-4058-8A408CC1D5DD}"/>
              </a:ext>
            </a:extLst>
          </p:cNvPr>
          <p:cNvSpPr/>
          <p:nvPr/>
        </p:nvSpPr>
        <p:spPr>
          <a:xfrm>
            <a:off x="247077" y="5603618"/>
            <a:ext cx="8649843" cy="954107"/>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Giacomo </a:t>
            </a:r>
            <a:r>
              <a:rPr lang="en-IN" dirty="0" err="1">
                <a:solidFill>
                  <a:schemeClr val="accent6"/>
                </a:solidFill>
                <a:latin typeface="Times New Roman" panose="02020603050405020304" pitchFamily="18" charset="0"/>
                <a:cs typeface="Times New Roman" panose="02020603050405020304" pitchFamily="18" charset="0"/>
              </a:rPr>
              <a:t>Cappon</a:t>
            </a:r>
            <a:r>
              <a:rPr lang="en-IN" dirty="0">
                <a:solidFill>
                  <a:schemeClr val="accent6"/>
                </a:solidFill>
                <a:latin typeface="Times New Roman" panose="02020603050405020304" pitchFamily="18" charset="0"/>
                <a:cs typeface="Times New Roman" panose="02020603050405020304" pitchFamily="18" charset="0"/>
              </a:rPr>
              <a:t> , Francesco </a:t>
            </a:r>
            <a:r>
              <a:rPr lang="en-IN" dirty="0" err="1">
                <a:solidFill>
                  <a:schemeClr val="accent6"/>
                </a:solidFill>
                <a:latin typeface="Times New Roman" panose="02020603050405020304" pitchFamily="18" charset="0"/>
                <a:cs typeface="Times New Roman" panose="02020603050405020304" pitchFamily="18" charset="0"/>
              </a:rPr>
              <a:t>Prendin</a:t>
            </a:r>
            <a:r>
              <a:rPr lang="en-IN" dirty="0">
                <a:solidFill>
                  <a:schemeClr val="accent6"/>
                </a:solidFill>
                <a:latin typeface="Times New Roman" panose="02020603050405020304" pitchFamily="18" charset="0"/>
                <a:cs typeface="Times New Roman" panose="02020603050405020304" pitchFamily="18" charset="0"/>
              </a:rPr>
              <a:t> , Andrea </a:t>
            </a:r>
            <a:r>
              <a:rPr lang="en-IN" dirty="0" err="1">
                <a:solidFill>
                  <a:schemeClr val="accent6"/>
                </a:solidFill>
                <a:latin typeface="Times New Roman" panose="02020603050405020304" pitchFamily="18" charset="0"/>
                <a:cs typeface="Times New Roman" panose="02020603050405020304" pitchFamily="18" charset="0"/>
              </a:rPr>
              <a:t>Facchinetti</a:t>
            </a:r>
            <a:r>
              <a:rPr lang="en-IN" dirty="0">
                <a:solidFill>
                  <a:schemeClr val="accent6"/>
                </a:solidFill>
                <a:latin typeface="Times New Roman" panose="02020603050405020304" pitchFamily="18" charset="0"/>
                <a:cs typeface="Times New Roman" panose="02020603050405020304" pitchFamily="18" charset="0"/>
              </a:rPr>
              <a:t> , Giovanni </a:t>
            </a:r>
            <a:r>
              <a:rPr lang="en-IN" dirty="0" err="1">
                <a:solidFill>
                  <a:schemeClr val="accent6"/>
                </a:solidFill>
                <a:latin typeface="Times New Roman" panose="02020603050405020304" pitchFamily="18" charset="0"/>
                <a:cs typeface="Times New Roman" panose="02020603050405020304" pitchFamily="18" charset="0"/>
              </a:rPr>
              <a:t>Sparacino</a:t>
            </a:r>
            <a:r>
              <a:rPr lang="en-IN" dirty="0">
                <a:solidFill>
                  <a:schemeClr val="accent6"/>
                </a:solidFill>
                <a:latin typeface="Times New Roman" panose="02020603050405020304" pitchFamily="18" charset="0"/>
                <a:cs typeface="Times New Roman" panose="02020603050405020304" pitchFamily="18" charset="0"/>
              </a:rPr>
              <a:t> and Simone Del </a:t>
            </a:r>
            <a:r>
              <a:rPr lang="en-IN" dirty="0" err="1">
                <a:solidFill>
                  <a:schemeClr val="accent6"/>
                </a:solidFill>
                <a:latin typeface="Times New Roman" panose="02020603050405020304" pitchFamily="18" charset="0"/>
                <a:cs typeface="Times New Roman" panose="02020603050405020304" pitchFamily="18" charset="0"/>
              </a:rPr>
              <a:t>Favero</a:t>
            </a:r>
            <a:r>
              <a:rPr lang="en-IN" dirty="0">
                <a:solidFill>
                  <a:schemeClr val="accent6"/>
                </a:solidFill>
                <a:latin typeface="Times New Roman" panose="02020603050405020304" pitchFamily="18" charset="0"/>
                <a:cs typeface="Times New Roman" panose="02020603050405020304" pitchFamily="18" charset="0"/>
              </a:rPr>
              <a:t>, “</a:t>
            </a:r>
            <a:r>
              <a:rPr lang="en-IN" b="1" dirty="0">
                <a:solidFill>
                  <a:schemeClr val="accent6"/>
                </a:solidFill>
                <a:latin typeface="Times New Roman" panose="02020603050405020304" pitchFamily="18" charset="0"/>
                <a:cs typeface="Times New Roman" panose="02020603050405020304" pitchFamily="18" charset="0"/>
              </a:rPr>
              <a:t>Individualized Models for Glucose Prediction in Type 1 Diabetes: Comparing Black-Box Approaches to a Physiological White-Box One</a:t>
            </a:r>
            <a:r>
              <a:rPr lang="en-IN" dirty="0">
                <a:solidFill>
                  <a:schemeClr val="accent6"/>
                </a:solidFill>
                <a:latin typeface="Times New Roman" panose="02020603050405020304" pitchFamily="18" charset="0"/>
                <a:cs typeface="Times New Roman" panose="02020603050405020304" pitchFamily="18" charset="0"/>
              </a:rPr>
              <a:t>”, IEEE TRANSACTIONS ON BIOMEDICAL ENGINEERING, VOL. 70, NO. 11, NOVEMBER 2023</a:t>
            </a:r>
            <a:endParaRPr lang="en-US"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882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8</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664589" y="762000"/>
            <a:ext cx="441415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 - </a:t>
            </a:r>
            <a:r>
              <a:rPr lang="en-US" sz="2800" b="1" dirty="0">
                <a:solidFill>
                  <a:srgbClr val="00B050"/>
                </a:solidFill>
                <a:latin typeface="Times New Roman"/>
                <a:ea typeface="Times New Roman"/>
                <a:cs typeface="Times New Roman"/>
                <a:sym typeface="Times New Roman"/>
              </a:rPr>
              <a:t>1</a:t>
            </a:r>
            <a:endParaRPr lang="en-US" sz="2800" b="1" i="0" u="none" strike="noStrike" cap="none" dirty="0">
              <a:solidFill>
                <a:srgbClr val="00B050"/>
              </a:solidFill>
              <a:latin typeface="Times New Roman"/>
              <a:ea typeface="Times New Roman"/>
              <a:cs typeface="Times New Roman"/>
              <a:sym typeface="Times New Roman"/>
            </a:endParaRPr>
          </a:p>
        </p:txBody>
      </p:sp>
      <p:sp>
        <p:nvSpPr>
          <p:cNvPr id="2" name="Content Placeholder 4">
            <a:extLst>
              <a:ext uri="{FF2B5EF4-FFF2-40B4-BE49-F238E27FC236}">
                <a16:creationId xmlns:a16="http://schemas.microsoft.com/office/drawing/2014/main" id="{31C0CDC5-56C2-C101-C718-85FE3952B51C}"/>
              </a:ext>
            </a:extLst>
          </p:cNvPr>
          <p:cNvSpPr txBox="1">
            <a:spLocks noChangeArrowheads="1"/>
          </p:cNvSpPr>
          <p:nvPr/>
        </p:nvSpPr>
        <p:spPr>
          <a:xfrm>
            <a:off x="171450" y="1399156"/>
            <a:ext cx="8961438" cy="4088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dirty="0">
                <a:solidFill>
                  <a:srgbClr val="FF0000"/>
                </a:solidFill>
                <a:latin typeface="Times New Roman" panose="02020603050405020304" pitchFamily="18" charset="0"/>
                <a:cs typeface="Times New Roman" panose="02020603050405020304" pitchFamily="18" charset="0"/>
              </a:rPr>
              <a:t>Cindy Marling1 &amp; Razvan Bunescu1 (2020) </a:t>
            </a:r>
            <a:r>
              <a:rPr lang="en-IN" sz="2000" dirty="0">
                <a:latin typeface="Times New Roman" panose="02020603050405020304" pitchFamily="18" charset="0"/>
                <a:cs typeface="Times New Roman" panose="02020603050405020304" pitchFamily="18" charset="0"/>
              </a:rPr>
              <a:t>performed a study on </a:t>
            </a:r>
            <a:r>
              <a:rPr lang="en-IN"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The OhioT1DM Dataset for Blood Glucose Level Prediction Update 2020</a:t>
            </a:r>
            <a:r>
              <a:rPr lang="en-IN" sz="2000" b="1" dirty="0">
                <a:latin typeface="Times New Roman" panose="02020603050405020304" pitchFamily="18" charset="0"/>
                <a:cs typeface="Times New Roman" panose="02020603050405020304" pitchFamily="18" charset="0"/>
              </a:rPr>
              <a:t>”</a:t>
            </a:r>
          </a:p>
          <a:p>
            <a:endParaRPr lang="en-IN" sz="2000" b="1" dirty="0">
              <a:latin typeface="Times New Roman" panose="02020603050405020304" pitchFamily="18" charset="0"/>
              <a:cs typeface="Times New Roman" panose="02020603050405020304" pitchFamily="18" charset="0"/>
            </a:endParaRPr>
          </a:p>
          <a:p>
            <a:r>
              <a:rPr lang="en-IN" sz="2000" b="1" dirty="0">
                <a:solidFill>
                  <a:srgbClr val="FF0000"/>
                </a:solidFill>
                <a:latin typeface="Times New Roman" panose="02020603050405020304" pitchFamily="18" charset="0"/>
                <a:cs typeface="Times New Roman" panose="02020603050405020304" pitchFamily="18" charset="0"/>
              </a:rPr>
              <a:t>Methodologies Used</a:t>
            </a:r>
            <a:r>
              <a:rPr lang="en-IN" sz="2000" b="1" dirty="0">
                <a:latin typeface="Times New Roman" panose="02020603050405020304" pitchFamily="18" charset="0"/>
                <a:cs typeface="Times New Roman" panose="02020603050405020304" pitchFamily="18" charset="0"/>
              </a:rPr>
              <a:t>:</a:t>
            </a:r>
          </a:p>
          <a:p>
            <a:r>
              <a:rPr lang="en-US" sz="2000" b="1" dirty="0">
                <a:solidFill>
                  <a:schemeClr val="tx1"/>
                </a:solidFill>
                <a:latin typeface="Times New Roman" panose="02020603050405020304" pitchFamily="18" charset="0"/>
                <a:cs typeface="Times New Roman" panose="02020603050405020304" pitchFamily="18" charset="0"/>
              </a:rPr>
              <a:t>Data Collection: </a:t>
            </a:r>
            <a:r>
              <a:rPr lang="en-US" sz="2000" dirty="0">
                <a:solidFill>
                  <a:schemeClr val="tx1"/>
                </a:solidFill>
                <a:latin typeface="Times New Roman" panose="02020603050405020304" pitchFamily="18" charset="0"/>
                <a:cs typeface="Times New Roman" panose="02020603050405020304" pitchFamily="18" charset="0"/>
              </a:rPr>
              <a:t>Continuous glucose monitoring and insulin data from 12 individuals with type 1 diabetes over 8 weeks.</a:t>
            </a:r>
          </a:p>
          <a:p>
            <a:r>
              <a:rPr lang="en-US" sz="2000" b="1" dirty="0">
                <a:solidFill>
                  <a:schemeClr val="tx1"/>
                </a:solidFill>
                <a:latin typeface="Times New Roman" panose="02020603050405020304" pitchFamily="18" charset="0"/>
                <a:cs typeface="Times New Roman" panose="02020603050405020304" pitchFamily="18" charset="0"/>
              </a:rPr>
              <a:t>Physiological Monitoring: </a:t>
            </a:r>
            <a:r>
              <a:rPr lang="en-US" sz="2000" dirty="0">
                <a:solidFill>
                  <a:schemeClr val="tx1"/>
                </a:solidFill>
                <a:latin typeface="Times New Roman" panose="02020603050405020304" pitchFamily="18" charset="0"/>
                <a:cs typeface="Times New Roman" panose="02020603050405020304" pitchFamily="18" charset="0"/>
              </a:rPr>
              <a:t>Participants wore fitness bands for heart rate and activity data.</a:t>
            </a:r>
          </a:p>
          <a:p>
            <a:r>
              <a:rPr lang="en-US" sz="2000" b="1" dirty="0">
                <a:solidFill>
                  <a:schemeClr val="tx1"/>
                </a:solidFill>
                <a:latin typeface="Times New Roman" panose="02020603050405020304" pitchFamily="18" charset="0"/>
                <a:cs typeface="Times New Roman" panose="02020603050405020304" pitchFamily="18" charset="0"/>
              </a:rPr>
              <a:t>Self-Reported Data</a:t>
            </a:r>
            <a:r>
              <a:rPr lang="en-US" sz="2000" dirty="0">
                <a:solidFill>
                  <a:schemeClr val="tx1"/>
                </a:solidFill>
                <a:latin typeface="Times New Roman" panose="02020603050405020304" pitchFamily="18" charset="0"/>
                <a:cs typeface="Times New Roman" panose="02020603050405020304" pitchFamily="18" charset="0"/>
              </a:rPr>
              <a:t>: Life events affecting glucose levels were recorded via a smartphone app.</a:t>
            </a:r>
            <a:endParaRPr lang="en-IN" sz="2000" dirty="0">
              <a:solidFill>
                <a:schemeClr val="tx1"/>
              </a:solidFill>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Merits</a:t>
            </a:r>
            <a:r>
              <a:rPr lang="en-US" sz="2000" dirty="0">
                <a:solidFill>
                  <a:srgbClr val="FF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Comprehensive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1)Combines various data types for better analysis. </a:t>
            </a:r>
          </a:p>
          <a:p>
            <a:endParaRPr lang="en-US"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2C2A776-81E1-125F-6208-6454E2FEF092}"/>
              </a:ext>
            </a:extLst>
          </p:cNvPr>
          <p:cNvSpPr/>
          <p:nvPr/>
        </p:nvSpPr>
        <p:spPr>
          <a:xfrm>
            <a:off x="238125" y="5697794"/>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Cindy Marling1, Razvan Bunescu1, “</a:t>
            </a:r>
            <a:r>
              <a:rPr lang="en-US" b="1" dirty="0">
                <a:solidFill>
                  <a:schemeClr val="accent6"/>
                </a:solidFill>
                <a:latin typeface="Times New Roman" panose="02020603050405020304" pitchFamily="18" charset="0"/>
                <a:cs typeface="Times New Roman" panose="02020603050405020304" pitchFamily="18" charset="0"/>
              </a:rPr>
              <a:t>The OhioT1DM Dataset for Blood Glucose Level Prediction Update 2020</a:t>
            </a:r>
            <a:r>
              <a:rPr lang="en-IN" dirty="0">
                <a:solidFill>
                  <a:schemeClr val="accent6"/>
                </a:solidFill>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EUR Workshop Proc. 2020 September ; 2675: 71–74</a:t>
            </a:r>
          </a:p>
        </p:txBody>
      </p:sp>
    </p:spTree>
    <p:extLst>
      <p:ext uri="{BB962C8B-B14F-4D97-AF65-F5344CB8AC3E}">
        <p14:creationId xmlns:p14="http://schemas.microsoft.com/office/powerpoint/2010/main" val="169369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
          <p:cNvPicPr preferRelativeResize="0"/>
          <p:nvPr/>
        </p:nvPicPr>
        <p:blipFill rotWithShape="1">
          <a:blip r:embed="rId3">
            <a:alphaModFix/>
          </a:blip>
          <a:srcRect/>
          <a:stretch/>
        </p:blipFill>
        <p:spPr>
          <a:xfrm>
            <a:off x="0" y="6553200"/>
            <a:ext cx="9144000" cy="307975"/>
          </a:xfrm>
          <a:prstGeom prst="rect">
            <a:avLst/>
          </a:prstGeom>
          <a:noFill/>
          <a:ln>
            <a:noFill/>
          </a:ln>
        </p:spPr>
      </p:pic>
      <p:sp>
        <p:nvSpPr>
          <p:cNvPr id="135" name="Google Shape;135;p2"/>
          <p:cNvSpPr txBox="1"/>
          <p:nvPr/>
        </p:nvSpPr>
        <p:spPr>
          <a:xfrm>
            <a:off x="2273300" y="6550025"/>
            <a:ext cx="4597400" cy="307975"/>
          </a:xfrm>
          <a:prstGeom prst="rect">
            <a:avLst/>
          </a:prstGeom>
          <a:noFill/>
          <a:ln>
            <a:noFill/>
          </a:ln>
          <a:effectLst>
            <a:outerShdw dist="35921" dir="2700000" algn="ctr" rotWithShape="0">
              <a:schemeClr val="dk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7FFD0"/>
                </a:solidFill>
                <a:latin typeface="Comic Sans MS"/>
                <a:ea typeface="Comic Sans MS"/>
                <a:cs typeface="Comic Sans MS"/>
                <a:sym typeface="Comic Sans MS"/>
              </a:rPr>
              <a:t>Department of Computer Science and Engineering </a:t>
            </a:r>
            <a:endParaRPr sz="1400" b="0" i="0" u="none" strike="noStrike" cap="non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a:stretch/>
        </p:blipFill>
        <p:spPr>
          <a:xfrm>
            <a:off x="0" y="0"/>
            <a:ext cx="9144000" cy="609600"/>
          </a:xfrm>
          <a:prstGeom prst="rect">
            <a:avLst/>
          </a:prstGeom>
          <a:noFill/>
          <a:ln>
            <a:noFill/>
          </a:ln>
        </p:spPr>
      </p:pic>
      <p:sp>
        <p:nvSpPr>
          <p:cNvPr id="137" name="Google Shape;137;p2"/>
          <p:cNvSpPr/>
          <p:nvPr/>
        </p:nvSpPr>
        <p:spPr>
          <a:xfrm>
            <a:off x="8550275" y="6553200"/>
            <a:ext cx="593725" cy="306388"/>
          </a:xfrm>
          <a:prstGeom prst="roundRect">
            <a:avLst>
              <a:gd name="adj" fmla="val 16667"/>
            </a:avLst>
          </a:prstGeom>
          <a:solidFill>
            <a:srgbClr val="FF006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rgbClr val="FFFFFF"/>
                </a:solidFill>
                <a:latin typeface="Comic Sans MS"/>
                <a:ea typeface="Comic Sans MS"/>
                <a:cs typeface="Comic Sans MS"/>
                <a:sym typeface="Comic Sans MS"/>
              </a:rPr>
              <a:pPr marL="0" marR="0" lvl="0" indent="0" algn="ctr" rtl="0">
                <a:lnSpc>
                  <a:spcPct val="100000"/>
                </a:lnSpc>
                <a:spcBef>
                  <a:spcPts val="0"/>
                </a:spcBef>
                <a:spcAft>
                  <a:spcPts val="0"/>
                </a:spcAft>
                <a:buClr>
                  <a:srgbClr val="000000"/>
                </a:buClr>
                <a:buSzPts val="1600"/>
                <a:buFont typeface="Arial"/>
                <a:buNone/>
              </a:pPr>
              <a:t>9</a:t>
            </a:fld>
            <a:endParaRPr sz="1600" b="1" i="0" u="none" strike="noStrike" cap="none">
              <a:solidFill>
                <a:srgbClr val="FFFFFF"/>
              </a:solidFill>
              <a:latin typeface="Comic Sans MS"/>
              <a:ea typeface="Comic Sans MS"/>
              <a:cs typeface="Comic Sans MS"/>
              <a:sym typeface="Comic Sans MS"/>
            </a:endParaRPr>
          </a:p>
        </p:txBody>
      </p:sp>
      <p:sp>
        <p:nvSpPr>
          <p:cNvPr id="138" name="Google Shape;138;p2"/>
          <p:cNvSpPr txBox="1">
            <a:spLocks noGrp="1"/>
          </p:cNvSpPr>
          <p:nvPr>
            <p:ph type="dt" idx="10"/>
          </p:nvPr>
        </p:nvSpPr>
        <p:spPr>
          <a:xfrm>
            <a:off x="-1" y="6564313"/>
            <a:ext cx="1937658" cy="413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66"/>
              </a:buClr>
              <a:buSzPts val="1400"/>
              <a:buFont typeface="Arial Rounded"/>
              <a:buNone/>
            </a:pPr>
            <a:fld id="{1EBC5211-1370-4AE5-AEE8-0609C9313730}" type="datetime3">
              <a:rPr lang="en-US" sz="1400" b="1" i="0" u="none" strike="noStrike" cap="none" smtClean="0">
                <a:solidFill>
                  <a:srgbClr val="FF0066"/>
                </a:solidFill>
                <a:latin typeface="Arial Rounded"/>
                <a:sym typeface="Arial Rounded"/>
              </a:rPr>
              <a:pPr marL="0" marR="0" lvl="0" indent="0" algn="l" rtl="0">
                <a:lnSpc>
                  <a:spcPct val="100000"/>
                </a:lnSpc>
                <a:spcBef>
                  <a:spcPts val="0"/>
                </a:spcBef>
                <a:spcAft>
                  <a:spcPts val="0"/>
                </a:spcAft>
                <a:buClr>
                  <a:srgbClr val="FF0066"/>
                </a:buClr>
                <a:buSzPts val="1400"/>
                <a:buFont typeface="Arial Rounded"/>
                <a:buNone/>
              </a:pPr>
              <a:t>21 October 2024</a:t>
            </a:fld>
            <a:endParaRPr sz="1400" b="1" i="0" u="none" strike="noStrike" cap="none" dirty="0">
              <a:solidFill>
                <a:srgbClr val="FF0066"/>
              </a:solidFill>
              <a:latin typeface="Arial Rounded"/>
              <a:ea typeface="Arial Rounded"/>
              <a:cs typeface="Arial Rounded"/>
              <a:sym typeface="Arial Rounded"/>
            </a:endParaRPr>
          </a:p>
        </p:txBody>
      </p:sp>
      <p:sp>
        <p:nvSpPr>
          <p:cNvPr id="139" name="Google Shape;139;p2"/>
          <p:cNvSpPr txBox="1"/>
          <p:nvPr/>
        </p:nvSpPr>
        <p:spPr>
          <a:xfrm>
            <a:off x="919163" y="0"/>
            <a:ext cx="7305675" cy="4778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47FFD0"/>
                </a:solidFill>
                <a:latin typeface="Comic Sans MS"/>
                <a:ea typeface="Comic Sans MS"/>
                <a:cs typeface="Comic Sans MS"/>
                <a:sym typeface="Comic Sans MS"/>
              </a:rPr>
              <a:t>Mepco Schlenk Engineering College </a:t>
            </a:r>
            <a:r>
              <a:rPr lang="en-US" sz="1800" b="1" i="0" u="none" strike="noStrike" cap="none">
                <a:solidFill>
                  <a:srgbClr val="47FFD0"/>
                </a:solidFill>
                <a:latin typeface="Comic Sans MS"/>
                <a:ea typeface="Comic Sans MS"/>
                <a:cs typeface="Comic Sans MS"/>
                <a:sym typeface="Comic Sans MS"/>
              </a:rPr>
              <a:t>(Autonomous)</a:t>
            </a:r>
            <a:endParaRPr sz="1800" b="1" i="1" u="none" strike="noStrike" cap="none">
              <a:solidFill>
                <a:srgbClr val="47FFD0"/>
              </a:solidFill>
              <a:latin typeface="Comic Sans MS"/>
              <a:ea typeface="Comic Sans MS"/>
              <a:cs typeface="Comic Sans MS"/>
              <a:sym typeface="Comic Sans MS"/>
            </a:endParaRPr>
          </a:p>
        </p:txBody>
      </p:sp>
      <p:sp>
        <p:nvSpPr>
          <p:cNvPr id="140" name="Google Shape;140;p2"/>
          <p:cNvSpPr/>
          <p:nvPr/>
        </p:nvSpPr>
        <p:spPr>
          <a:xfrm>
            <a:off x="8355013" y="20638"/>
            <a:ext cx="777875" cy="777875"/>
          </a:xfrm>
          <a:prstGeom prst="ellipse">
            <a:avLst/>
          </a:prstGeom>
          <a:solidFill>
            <a:schemeClr val="accent3"/>
          </a:solidFill>
          <a:ln w="12700" cap="flat" cmpd="sng">
            <a:solidFill>
              <a:srgbClr val="BABA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141" name="Google Shape;141;p2" descr="A picture containing text, sign, watch&#10;&#10;Description automatically generated"/>
          <p:cNvPicPr preferRelativeResize="0"/>
          <p:nvPr/>
        </p:nvPicPr>
        <p:blipFill rotWithShape="1">
          <a:blip r:embed="rId4">
            <a:alphaModFix/>
          </a:blip>
          <a:srcRect/>
          <a:stretch/>
        </p:blipFill>
        <p:spPr>
          <a:xfrm>
            <a:off x="8382000" y="47625"/>
            <a:ext cx="731838" cy="714375"/>
          </a:xfrm>
          <a:prstGeom prst="rect">
            <a:avLst/>
          </a:prstGeom>
          <a:noFill/>
          <a:ln>
            <a:noFill/>
          </a:ln>
        </p:spPr>
      </p:pic>
      <p:sp>
        <p:nvSpPr>
          <p:cNvPr id="142" name="Google Shape;142;p2"/>
          <p:cNvSpPr txBox="1"/>
          <p:nvPr/>
        </p:nvSpPr>
        <p:spPr>
          <a:xfrm>
            <a:off x="2457087" y="886057"/>
            <a:ext cx="555534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i="0" u="none" strike="noStrike" cap="none" dirty="0">
                <a:solidFill>
                  <a:schemeClr val="dk1"/>
                </a:solidFill>
                <a:latin typeface="Times New Roman"/>
                <a:ea typeface="Times New Roman"/>
                <a:cs typeface="Times New Roman"/>
                <a:sym typeface="Times New Roman"/>
              </a:rPr>
              <a:t>Literature Survey</a:t>
            </a:r>
            <a:r>
              <a:rPr lang="en-US" sz="2800" b="1" dirty="0">
                <a:solidFill>
                  <a:schemeClr val="dk1"/>
                </a:solidFill>
                <a:latin typeface="Times New Roman"/>
                <a:ea typeface="Times New Roman"/>
                <a:cs typeface="Times New Roman"/>
                <a:sym typeface="Times New Roman"/>
              </a:rPr>
              <a:t> – </a:t>
            </a:r>
            <a:r>
              <a:rPr lang="en-US" sz="2800" b="1" dirty="0">
                <a:solidFill>
                  <a:srgbClr val="00B050"/>
                </a:solidFill>
                <a:latin typeface="Times New Roman"/>
                <a:ea typeface="Times New Roman"/>
                <a:cs typeface="Times New Roman"/>
                <a:sym typeface="Times New Roman"/>
              </a:rPr>
              <a:t>1 </a:t>
            </a:r>
            <a:r>
              <a:rPr lang="en-US" sz="2800" b="1" i="0" u="none" strike="noStrike" cap="none" dirty="0">
                <a:solidFill>
                  <a:srgbClr val="00B050"/>
                </a:solidFill>
                <a:latin typeface="Times New Roman"/>
                <a:ea typeface="Times New Roman"/>
                <a:cs typeface="Times New Roman"/>
                <a:sym typeface="Times New Roman"/>
              </a:rPr>
              <a:t>Contd..</a:t>
            </a:r>
          </a:p>
        </p:txBody>
      </p:sp>
      <p:sp>
        <p:nvSpPr>
          <p:cNvPr id="4" name="Content Placeholder 4">
            <a:extLst>
              <a:ext uri="{FF2B5EF4-FFF2-40B4-BE49-F238E27FC236}">
                <a16:creationId xmlns:a16="http://schemas.microsoft.com/office/drawing/2014/main" id="{48A1EBB8-5369-8F9C-D6C7-FDEB631958DF}"/>
              </a:ext>
            </a:extLst>
          </p:cNvPr>
          <p:cNvSpPr txBox="1">
            <a:spLocks noChangeArrowheads="1"/>
          </p:cNvSpPr>
          <p:nvPr/>
        </p:nvSpPr>
        <p:spPr>
          <a:xfrm>
            <a:off x="500062" y="1836920"/>
            <a:ext cx="8143875" cy="3714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Longitudinal</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1)8-week duration allows for trend observation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Demerits</a:t>
            </a:r>
            <a:r>
              <a:rPr lang="en-US" sz="2000" dirty="0">
                <a:solidFill>
                  <a:srgbClr val="FF000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Small Sample Size:</a:t>
            </a:r>
          </a:p>
          <a:p>
            <a:pPr lvl="4"/>
            <a:r>
              <a:rPr lang="en-US" sz="2000" dirty="0">
                <a:latin typeface="Times New Roman" panose="02020603050405020304" pitchFamily="18" charset="0"/>
                <a:cs typeface="Times New Roman" panose="02020603050405020304" pitchFamily="18" charset="0"/>
              </a:rPr>
              <a:t>	 1)Limits generalizability.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Gaps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2)Missing overnight data from some participants.</a:t>
            </a:r>
          </a:p>
        </p:txBody>
      </p:sp>
      <p:sp>
        <p:nvSpPr>
          <p:cNvPr id="3" name="Rectangle 2">
            <a:extLst>
              <a:ext uri="{FF2B5EF4-FFF2-40B4-BE49-F238E27FC236}">
                <a16:creationId xmlns:a16="http://schemas.microsoft.com/office/drawing/2014/main" id="{E68772FD-0BBD-119D-4058-8A408CC1D5DD}"/>
              </a:ext>
            </a:extLst>
          </p:cNvPr>
          <p:cNvSpPr/>
          <p:nvPr/>
        </p:nvSpPr>
        <p:spPr>
          <a:xfrm>
            <a:off x="247077" y="5709305"/>
            <a:ext cx="8649843" cy="523220"/>
          </a:xfrm>
          <a:prstGeom prst="rect">
            <a:avLst/>
          </a:prstGeom>
        </p:spPr>
        <p:txBody>
          <a:bodyPr wrap="square">
            <a:spAutoFit/>
          </a:bodyPr>
          <a:lstStyle/>
          <a:p>
            <a:pPr algn="just">
              <a:defRPr/>
            </a:pPr>
            <a:r>
              <a:rPr lang="en-IN" dirty="0">
                <a:solidFill>
                  <a:schemeClr val="accent6"/>
                </a:solidFill>
                <a:latin typeface="Times New Roman" panose="02020603050405020304" pitchFamily="18" charset="0"/>
                <a:cs typeface="Times New Roman" panose="02020603050405020304" pitchFamily="18" charset="0"/>
              </a:rPr>
              <a:t>Cindy Marling1, Razvan Bunescu1, “</a:t>
            </a:r>
            <a:r>
              <a:rPr lang="en-US" b="1" dirty="0">
                <a:solidFill>
                  <a:schemeClr val="accent6"/>
                </a:solidFill>
                <a:latin typeface="Times New Roman" panose="02020603050405020304" pitchFamily="18" charset="0"/>
                <a:cs typeface="Times New Roman" panose="02020603050405020304" pitchFamily="18" charset="0"/>
              </a:rPr>
              <a:t>The OhioT1DM Dataset for Blood Glucose Level Prediction Update 2020</a:t>
            </a:r>
            <a:r>
              <a:rPr lang="en-IN" dirty="0">
                <a:solidFill>
                  <a:schemeClr val="accent6"/>
                </a:solidFill>
                <a:latin typeface="Times New Roman" panose="02020603050405020304" pitchFamily="18" charset="0"/>
                <a:cs typeface="Times New Roman" panose="02020603050405020304" pitchFamily="18" charset="0"/>
              </a:rPr>
              <a:t>”, </a:t>
            </a:r>
            <a:r>
              <a:rPr lang="en-US" dirty="0">
                <a:solidFill>
                  <a:schemeClr val="accent6"/>
                </a:solidFill>
                <a:latin typeface="Times New Roman" panose="02020603050405020304" pitchFamily="18" charset="0"/>
                <a:cs typeface="Times New Roman" panose="02020603050405020304" pitchFamily="18" charset="0"/>
              </a:rPr>
              <a:t>EUR Workshop Proc. 2020 September ; 2675: 71–74</a:t>
            </a:r>
          </a:p>
        </p:txBody>
      </p:sp>
    </p:spTree>
    <p:extLst>
      <p:ext uri="{BB962C8B-B14F-4D97-AF65-F5344CB8AC3E}">
        <p14:creationId xmlns:p14="http://schemas.microsoft.com/office/powerpoint/2010/main" val="3919653910"/>
      </p:ext>
    </p:extLst>
  </p:cSld>
  <p:clrMapOvr>
    <a:masterClrMapping/>
  </p:clrMapOvr>
</p:sld>
</file>

<file path=ppt/theme/theme1.xml><?xml version="1.0" encoding="utf-8"?>
<a:theme xmlns:a="http://schemas.openxmlformats.org/drawingml/2006/main" name="Presentation1">
  <a:themeElements>
    <a:clrScheme name="Presentation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4129</TotalTime>
  <Words>7382</Words>
  <Application>Microsoft Office PowerPoint</Application>
  <PresentationFormat>On-screen Show (4:3)</PresentationFormat>
  <Paragraphs>935</Paragraphs>
  <Slides>64</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Arial Rounded</vt:lpstr>
      <vt:lpstr>Calibri</vt:lpstr>
      <vt:lpstr>Cambria Math</vt:lpstr>
      <vt:lpstr>Comic Sans MS</vt:lpstr>
      <vt:lpstr>Times New Roman</vt:lpstr>
      <vt:lpstr>Presentation1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Harihara sudhan Ravi</dc:creator>
  <cp:lastModifiedBy>Muthukumarasamy S</cp:lastModifiedBy>
  <cp:revision>267</cp:revision>
  <dcterms:created xsi:type="dcterms:W3CDTF">2022-07-10T04:10:14Z</dcterms:created>
  <dcterms:modified xsi:type="dcterms:W3CDTF">2024-10-21T16:44:51Z</dcterms:modified>
</cp:coreProperties>
</file>